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7" r:id="rId2"/>
  </p:sldMasterIdLst>
  <p:notesMasterIdLst>
    <p:notesMasterId r:id="rId25"/>
  </p:notesMasterIdLst>
  <p:sldIdLst>
    <p:sldId id="256" r:id="rId3"/>
    <p:sldId id="498" r:id="rId4"/>
    <p:sldId id="318" r:id="rId5"/>
    <p:sldId id="323" r:id="rId6"/>
    <p:sldId id="876" r:id="rId7"/>
    <p:sldId id="614" r:id="rId8"/>
    <p:sldId id="532" r:id="rId9"/>
    <p:sldId id="566" r:id="rId10"/>
    <p:sldId id="615" r:id="rId11"/>
    <p:sldId id="572" r:id="rId12"/>
    <p:sldId id="616" r:id="rId13"/>
    <p:sldId id="596" r:id="rId14"/>
    <p:sldId id="618" r:id="rId15"/>
    <p:sldId id="598" r:id="rId16"/>
    <p:sldId id="599" r:id="rId17"/>
    <p:sldId id="600" r:id="rId18"/>
    <p:sldId id="619" r:id="rId19"/>
    <p:sldId id="276" r:id="rId20"/>
    <p:sldId id="608" r:id="rId21"/>
    <p:sldId id="622" r:id="rId22"/>
    <p:sldId id="623" r:id="rId23"/>
    <p:sldId id="668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5" roundtripDataSignature="AMtx7miaBNfqHTds3AtKFboosNv4pOAy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4D110A"/>
    <a:srgbClr val="8064A2"/>
    <a:srgbClr val="4F81BE"/>
    <a:srgbClr val="BBD8FF"/>
    <a:srgbClr val="009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D99DF0-3CE4-47CC-AF91-CF25A88CF8B1}">
  <a:tblStyle styleId="{A7D99DF0-3CE4-47CC-AF91-CF25A88CF8B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638"/>
  </p:normalViewPr>
  <p:slideViewPr>
    <p:cSldViewPr snapToGrid="0" snapToObjects="1">
      <p:cViewPr varScale="1">
        <p:scale>
          <a:sx n="126" d="100"/>
          <a:sy n="12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125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12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2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126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CC87F2-31DE-084A-96EF-66EA745718C1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B4C69D5-F74A-DE42-A4A9-9743A043B897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Define</a:t>
          </a:r>
          <a:r>
            <a:rPr lang="en-US" sz="1600" dirty="0"/>
            <a:t> </a:t>
          </a:r>
          <a:r>
            <a:rPr lang="en-US" sz="1500" dirty="0"/>
            <a:t>(desired fairness or equity goals)</a:t>
          </a:r>
        </a:p>
      </dgm:t>
    </dgm:pt>
    <dgm:pt modelId="{9049BC64-582D-B241-A48E-B7FC2A6981A0}" type="parTrans" cxnId="{D38486BD-35CD-6B41-A7B1-0B15115AB81A}">
      <dgm:prSet/>
      <dgm:spPr/>
      <dgm:t>
        <a:bodyPr/>
        <a:lstStyle/>
        <a:p>
          <a:endParaRPr lang="en-US" sz="4000"/>
        </a:p>
      </dgm:t>
    </dgm:pt>
    <dgm:pt modelId="{B2CAD2C6-08C9-DA49-8168-CBE4E2AFD68C}" type="sibTrans" cxnId="{D38486BD-35CD-6B41-A7B1-0B15115AB81A}">
      <dgm:prSet custT="1"/>
      <dgm:spPr/>
      <dgm:t>
        <a:bodyPr/>
        <a:lstStyle/>
        <a:p>
          <a:endParaRPr lang="en-US" sz="1400"/>
        </a:p>
      </dgm:t>
    </dgm:pt>
    <dgm:pt modelId="{CBA922D8-5A20-0B47-B379-00EAF02AFB79}">
      <dgm:prSet phldrT="[Text]" custT="1"/>
      <dgm:spPr/>
      <dgm:t>
        <a:bodyPr/>
        <a:lstStyle/>
        <a:p>
          <a:r>
            <a:rPr lang="en-US" sz="1600" dirty="0">
              <a:solidFill>
                <a:srgbClr val="FFFF00"/>
              </a:solidFill>
            </a:rPr>
            <a:t>Understand </a:t>
          </a:r>
          <a:r>
            <a:rPr lang="en-US" sz="1500" dirty="0"/>
            <a:t>(root causes of bias)</a:t>
          </a:r>
        </a:p>
      </dgm:t>
    </dgm:pt>
    <dgm:pt modelId="{B4FE76A6-8D2C-824D-A2AB-91F4A932EDF0}" type="parTrans" cxnId="{BD61E86B-CD79-C24C-9A9C-6AA170018F8F}">
      <dgm:prSet/>
      <dgm:spPr/>
      <dgm:t>
        <a:bodyPr/>
        <a:lstStyle/>
        <a:p>
          <a:endParaRPr lang="en-US" sz="4000"/>
        </a:p>
      </dgm:t>
    </dgm:pt>
    <dgm:pt modelId="{C4374117-257B-564E-A016-889E968E4EC5}" type="sibTrans" cxnId="{BD61E86B-CD79-C24C-9A9C-6AA170018F8F}">
      <dgm:prSet custT="1"/>
      <dgm:spPr/>
      <dgm:t>
        <a:bodyPr/>
        <a:lstStyle/>
        <a:p>
          <a:endParaRPr lang="en-US" sz="1400"/>
        </a:p>
      </dgm:t>
    </dgm:pt>
    <dgm:pt modelId="{B191545B-C2EF-D549-93F3-60F7B477C592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Improve</a:t>
          </a:r>
          <a:r>
            <a:rPr lang="en-US" sz="1600" dirty="0"/>
            <a:t> </a:t>
          </a:r>
          <a:r>
            <a:rPr lang="en-US" sz="1500" dirty="0"/>
            <a:t>(fairness of AI systems)</a:t>
          </a:r>
        </a:p>
      </dgm:t>
    </dgm:pt>
    <dgm:pt modelId="{A3DD6BDD-B309-5E40-B3DE-934BCD3FAE8F}" type="parTrans" cxnId="{CD9A2FC8-6C08-3941-AB0D-0D4C68DDD55F}">
      <dgm:prSet/>
      <dgm:spPr/>
      <dgm:t>
        <a:bodyPr/>
        <a:lstStyle/>
        <a:p>
          <a:endParaRPr lang="en-US" sz="4000"/>
        </a:p>
      </dgm:t>
    </dgm:pt>
    <dgm:pt modelId="{5EDFFF77-F75C-4448-A469-F6EEE870B8CB}" type="sibTrans" cxnId="{CD9A2FC8-6C08-3941-AB0D-0D4C68DDD55F}">
      <dgm:prSet custT="1"/>
      <dgm:spPr/>
      <dgm:t>
        <a:bodyPr/>
        <a:lstStyle/>
        <a:p>
          <a:endParaRPr lang="en-US" sz="1400"/>
        </a:p>
      </dgm:t>
    </dgm:pt>
    <dgm:pt modelId="{9B490C4E-018E-4E4C-9123-6DEC25A017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Measure</a:t>
          </a:r>
          <a:r>
            <a:rPr lang="en-US" sz="1600" dirty="0"/>
            <a:t> and </a:t>
          </a:r>
          <a:br>
            <a:rPr lang="en-US" sz="1600" dirty="0"/>
          </a:br>
          <a:r>
            <a:rPr lang="en-US" sz="1600" dirty="0"/>
            <a:t>Detect </a:t>
          </a:r>
          <a:r>
            <a:rPr lang="en-US" sz="1500" dirty="0"/>
            <a:t>(bias</a:t>
          </a:r>
          <a:r>
            <a:rPr lang="en-US" sz="1600" dirty="0"/>
            <a:t>)</a:t>
          </a:r>
        </a:p>
      </dgm:t>
    </dgm:pt>
    <dgm:pt modelId="{D5B62046-EBD9-444F-B22E-A150B68A377D}" type="parTrans" cxnId="{8B778D0D-2C90-0C4D-8419-102593FA873A}">
      <dgm:prSet/>
      <dgm:spPr/>
      <dgm:t>
        <a:bodyPr/>
        <a:lstStyle/>
        <a:p>
          <a:endParaRPr lang="en-US" sz="4000"/>
        </a:p>
      </dgm:t>
    </dgm:pt>
    <dgm:pt modelId="{360C0EBC-C8A7-7D48-BB21-C963F33A394E}" type="sibTrans" cxnId="{8B778D0D-2C90-0C4D-8419-102593FA873A}">
      <dgm:prSet custT="1"/>
      <dgm:spPr/>
      <dgm:t>
        <a:bodyPr/>
        <a:lstStyle/>
        <a:p>
          <a:endParaRPr lang="en-US" sz="1400"/>
        </a:p>
      </dgm:t>
    </dgm:pt>
    <dgm:pt modelId="{F987D459-6E09-684C-8F26-50EC6B3426A1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Mitigate</a:t>
          </a:r>
          <a:r>
            <a:rPr lang="en-US" sz="1600" dirty="0"/>
            <a:t> </a:t>
          </a:r>
          <a:br>
            <a:rPr lang="en-US" sz="1600" dirty="0"/>
          </a:br>
          <a:r>
            <a:rPr lang="en-US" sz="1500" dirty="0"/>
            <a:t>(the impact through adjusting interventions)</a:t>
          </a:r>
        </a:p>
      </dgm:t>
    </dgm:pt>
    <dgm:pt modelId="{46782A74-20A0-CD40-93BD-D32A3B7362D3}" type="parTrans" cxnId="{822D7BEE-9078-9B45-B45A-853740DCA60F}">
      <dgm:prSet/>
      <dgm:spPr/>
      <dgm:t>
        <a:bodyPr/>
        <a:lstStyle/>
        <a:p>
          <a:endParaRPr lang="en-US" sz="4000"/>
        </a:p>
      </dgm:t>
    </dgm:pt>
    <dgm:pt modelId="{13F84776-5A3C-EF45-962B-D4DCFC349173}" type="sibTrans" cxnId="{822D7BEE-9078-9B45-B45A-853740DCA60F}">
      <dgm:prSet custT="1"/>
      <dgm:spPr/>
      <dgm:t>
        <a:bodyPr/>
        <a:lstStyle/>
        <a:p>
          <a:endParaRPr lang="en-US" sz="1400"/>
        </a:p>
      </dgm:t>
    </dgm:pt>
    <dgm:pt modelId="{9DD172E8-7491-784E-A583-359EB46D415E}">
      <dgm:prSet phldrT="[Text]" custT="1"/>
      <dgm:spPr/>
      <dgm:t>
        <a:bodyPr/>
        <a:lstStyle/>
        <a:p>
          <a:r>
            <a:rPr lang="en-US" sz="1600" dirty="0">
              <a:solidFill>
                <a:srgbClr val="FFFF00"/>
              </a:solidFill>
            </a:rPr>
            <a:t>Monitor &amp; Evaluate</a:t>
          </a:r>
        </a:p>
      </dgm:t>
    </dgm:pt>
    <dgm:pt modelId="{2CF992CF-84EC-C341-87E9-920C5AA5564A}" type="parTrans" cxnId="{EA6E8507-8890-BC4F-9591-BF2E62EA68E6}">
      <dgm:prSet/>
      <dgm:spPr/>
      <dgm:t>
        <a:bodyPr/>
        <a:lstStyle/>
        <a:p>
          <a:endParaRPr lang="en-US" sz="4000"/>
        </a:p>
      </dgm:t>
    </dgm:pt>
    <dgm:pt modelId="{12A03866-0C63-6442-B67A-4231651BA43A}" type="sibTrans" cxnId="{EA6E8507-8890-BC4F-9591-BF2E62EA68E6}">
      <dgm:prSet/>
      <dgm:spPr/>
      <dgm:t>
        <a:bodyPr/>
        <a:lstStyle/>
        <a:p>
          <a:endParaRPr lang="en-US" sz="2400"/>
        </a:p>
      </dgm:t>
    </dgm:pt>
    <dgm:pt modelId="{AFC89AAE-5166-6E4E-BD10-09B5BFDB4480}" type="pres">
      <dgm:prSet presAssocID="{4BCC87F2-31DE-084A-96EF-66EA745718C1}" presName="Name0" presStyleCnt="0">
        <dgm:presLayoutVars>
          <dgm:dir/>
          <dgm:resizeHandles val="exact"/>
        </dgm:presLayoutVars>
      </dgm:prSet>
      <dgm:spPr/>
    </dgm:pt>
    <dgm:pt modelId="{D8BEB5D4-FC6F-2340-BF7B-B648AF79BC73}" type="pres">
      <dgm:prSet presAssocID="{BB4C69D5-F74A-DE42-A4A9-9743A043B897}" presName="node" presStyleLbl="node1" presStyleIdx="0" presStyleCnt="6" custScaleY="108636">
        <dgm:presLayoutVars>
          <dgm:bulletEnabled val="1"/>
        </dgm:presLayoutVars>
      </dgm:prSet>
      <dgm:spPr/>
    </dgm:pt>
    <dgm:pt modelId="{87AF59AC-0A09-AC4B-AA7A-9371A00BA7B6}" type="pres">
      <dgm:prSet presAssocID="{B2CAD2C6-08C9-DA49-8168-CBE4E2AFD68C}" presName="sibTrans" presStyleLbl="sibTrans2D1" presStyleIdx="0" presStyleCnt="5"/>
      <dgm:spPr/>
    </dgm:pt>
    <dgm:pt modelId="{D0DBE1CE-87F6-2649-87AF-4806A61E8CD5}" type="pres">
      <dgm:prSet presAssocID="{B2CAD2C6-08C9-DA49-8168-CBE4E2AFD68C}" presName="connectorText" presStyleLbl="sibTrans2D1" presStyleIdx="0" presStyleCnt="5"/>
      <dgm:spPr/>
    </dgm:pt>
    <dgm:pt modelId="{CE661B88-75C1-B34E-9D3A-19E19ED75A0E}" type="pres">
      <dgm:prSet presAssocID="{9B490C4E-018E-4E4C-9123-6DEC25A017B8}" presName="node" presStyleLbl="node1" presStyleIdx="1" presStyleCnt="6" custScaleY="108636">
        <dgm:presLayoutVars>
          <dgm:bulletEnabled val="1"/>
        </dgm:presLayoutVars>
      </dgm:prSet>
      <dgm:spPr/>
    </dgm:pt>
    <dgm:pt modelId="{B03F211E-6853-0D45-A487-AA6C8F2C0B24}" type="pres">
      <dgm:prSet presAssocID="{360C0EBC-C8A7-7D48-BB21-C963F33A394E}" presName="sibTrans" presStyleLbl="sibTrans2D1" presStyleIdx="1" presStyleCnt="5"/>
      <dgm:spPr/>
    </dgm:pt>
    <dgm:pt modelId="{0ED02C45-2DAB-5D4E-9E15-2D1EBE0D5759}" type="pres">
      <dgm:prSet presAssocID="{360C0EBC-C8A7-7D48-BB21-C963F33A394E}" presName="connectorText" presStyleLbl="sibTrans2D1" presStyleIdx="1" presStyleCnt="5"/>
      <dgm:spPr/>
    </dgm:pt>
    <dgm:pt modelId="{F1B6D5C2-8027-F44E-83ED-4F033CD810F9}" type="pres">
      <dgm:prSet presAssocID="{CBA922D8-5A20-0B47-B379-00EAF02AFB79}" presName="node" presStyleLbl="node1" presStyleIdx="2" presStyleCnt="6" custScaleX="111589" custScaleY="108636">
        <dgm:presLayoutVars>
          <dgm:bulletEnabled val="1"/>
        </dgm:presLayoutVars>
      </dgm:prSet>
      <dgm:spPr/>
    </dgm:pt>
    <dgm:pt modelId="{4D927AD8-6948-AC44-B863-A110433F2977}" type="pres">
      <dgm:prSet presAssocID="{C4374117-257B-564E-A016-889E968E4EC5}" presName="sibTrans" presStyleLbl="sibTrans2D1" presStyleIdx="2" presStyleCnt="5"/>
      <dgm:spPr/>
    </dgm:pt>
    <dgm:pt modelId="{65BD3E02-4D6E-794D-B6FE-5FCD053A9FE6}" type="pres">
      <dgm:prSet presAssocID="{C4374117-257B-564E-A016-889E968E4EC5}" presName="connectorText" presStyleLbl="sibTrans2D1" presStyleIdx="2" presStyleCnt="5"/>
      <dgm:spPr/>
    </dgm:pt>
    <dgm:pt modelId="{13D8D15E-3B5F-1B48-BA99-8D19449FB702}" type="pres">
      <dgm:prSet presAssocID="{B191545B-C2EF-D549-93F3-60F7B477C592}" presName="node" presStyleLbl="node1" presStyleIdx="3" presStyleCnt="6" custScaleY="108636">
        <dgm:presLayoutVars>
          <dgm:bulletEnabled val="1"/>
        </dgm:presLayoutVars>
      </dgm:prSet>
      <dgm:spPr/>
    </dgm:pt>
    <dgm:pt modelId="{55CD432B-6C89-9348-A2BA-F31EF0F21AD4}" type="pres">
      <dgm:prSet presAssocID="{5EDFFF77-F75C-4448-A469-F6EEE870B8CB}" presName="sibTrans" presStyleLbl="sibTrans2D1" presStyleIdx="3" presStyleCnt="5"/>
      <dgm:spPr/>
    </dgm:pt>
    <dgm:pt modelId="{8F483958-30F6-3244-9291-1D98BAC0763D}" type="pres">
      <dgm:prSet presAssocID="{5EDFFF77-F75C-4448-A469-F6EEE870B8CB}" presName="connectorText" presStyleLbl="sibTrans2D1" presStyleIdx="3" presStyleCnt="5"/>
      <dgm:spPr/>
    </dgm:pt>
    <dgm:pt modelId="{DDE803AC-5F89-AF4D-9419-CAE5E03D3E7F}" type="pres">
      <dgm:prSet presAssocID="{F987D459-6E09-684C-8F26-50EC6B3426A1}" presName="node" presStyleLbl="node1" presStyleIdx="4" presStyleCnt="6" custScaleX="130094" custScaleY="108743">
        <dgm:presLayoutVars>
          <dgm:bulletEnabled val="1"/>
        </dgm:presLayoutVars>
      </dgm:prSet>
      <dgm:spPr/>
    </dgm:pt>
    <dgm:pt modelId="{2B1AF83F-1014-7842-A4FD-D472ACBD6AD2}" type="pres">
      <dgm:prSet presAssocID="{13F84776-5A3C-EF45-962B-D4DCFC349173}" presName="sibTrans" presStyleLbl="sibTrans2D1" presStyleIdx="4" presStyleCnt="5"/>
      <dgm:spPr/>
    </dgm:pt>
    <dgm:pt modelId="{5F87597A-8E1C-E34F-9E6F-FDD55EC25629}" type="pres">
      <dgm:prSet presAssocID="{13F84776-5A3C-EF45-962B-D4DCFC349173}" presName="connectorText" presStyleLbl="sibTrans2D1" presStyleIdx="4" presStyleCnt="5"/>
      <dgm:spPr/>
    </dgm:pt>
    <dgm:pt modelId="{809C2B85-9643-4E4D-B06D-EDC2F0C8D501}" type="pres">
      <dgm:prSet presAssocID="{9DD172E8-7491-784E-A583-359EB46D415E}" presName="node" presStyleLbl="node1" presStyleIdx="5" presStyleCnt="6" custScaleY="108636">
        <dgm:presLayoutVars>
          <dgm:bulletEnabled val="1"/>
        </dgm:presLayoutVars>
      </dgm:prSet>
      <dgm:spPr/>
    </dgm:pt>
  </dgm:ptLst>
  <dgm:cxnLst>
    <dgm:cxn modelId="{BE263F00-0F54-ED43-91C4-6EB1C1EFE4C1}" type="presOf" srcId="{360C0EBC-C8A7-7D48-BB21-C963F33A394E}" destId="{0ED02C45-2DAB-5D4E-9E15-2D1EBE0D5759}" srcOrd="1" destOrd="0" presId="urn:microsoft.com/office/officeart/2005/8/layout/process1"/>
    <dgm:cxn modelId="{8FA5BF02-08F4-E748-AC93-E27C377C3CFE}" type="presOf" srcId="{CBA922D8-5A20-0B47-B379-00EAF02AFB79}" destId="{F1B6D5C2-8027-F44E-83ED-4F033CD810F9}" srcOrd="0" destOrd="0" presId="urn:microsoft.com/office/officeart/2005/8/layout/process1"/>
    <dgm:cxn modelId="{EA6E8507-8890-BC4F-9591-BF2E62EA68E6}" srcId="{4BCC87F2-31DE-084A-96EF-66EA745718C1}" destId="{9DD172E8-7491-784E-A583-359EB46D415E}" srcOrd="5" destOrd="0" parTransId="{2CF992CF-84EC-C341-87E9-920C5AA5564A}" sibTransId="{12A03866-0C63-6442-B67A-4231651BA43A}"/>
    <dgm:cxn modelId="{8B778D0D-2C90-0C4D-8419-102593FA873A}" srcId="{4BCC87F2-31DE-084A-96EF-66EA745718C1}" destId="{9B490C4E-018E-4E4C-9123-6DEC25A017B8}" srcOrd="1" destOrd="0" parTransId="{D5B62046-EBD9-444F-B22E-A150B68A377D}" sibTransId="{360C0EBC-C8A7-7D48-BB21-C963F33A394E}"/>
    <dgm:cxn modelId="{26F76F11-4420-AD44-A0BD-A584E327735C}" type="presOf" srcId="{F987D459-6E09-684C-8F26-50EC6B3426A1}" destId="{DDE803AC-5F89-AF4D-9419-CAE5E03D3E7F}" srcOrd="0" destOrd="0" presId="urn:microsoft.com/office/officeart/2005/8/layout/process1"/>
    <dgm:cxn modelId="{ED916B18-2DFE-6843-BD3E-4434F0DE2B39}" type="presOf" srcId="{4BCC87F2-31DE-084A-96EF-66EA745718C1}" destId="{AFC89AAE-5166-6E4E-BD10-09B5BFDB4480}" srcOrd="0" destOrd="0" presId="urn:microsoft.com/office/officeart/2005/8/layout/process1"/>
    <dgm:cxn modelId="{DAF47D2A-6A5B-7D4F-8682-B6535C0A794E}" type="presOf" srcId="{5EDFFF77-F75C-4448-A469-F6EEE870B8CB}" destId="{55CD432B-6C89-9348-A2BA-F31EF0F21AD4}" srcOrd="0" destOrd="0" presId="urn:microsoft.com/office/officeart/2005/8/layout/process1"/>
    <dgm:cxn modelId="{3C465D4A-6E97-8842-B5D2-38696C9C2392}" type="presOf" srcId="{C4374117-257B-564E-A016-889E968E4EC5}" destId="{65BD3E02-4D6E-794D-B6FE-5FCD053A9FE6}" srcOrd="1" destOrd="0" presId="urn:microsoft.com/office/officeart/2005/8/layout/process1"/>
    <dgm:cxn modelId="{3C72CD50-BD07-8642-B713-BC621AF652A0}" type="presOf" srcId="{B191545B-C2EF-D549-93F3-60F7B477C592}" destId="{13D8D15E-3B5F-1B48-BA99-8D19449FB702}" srcOrd="0" destOrd="0" presId="urn:microsoft.com/office/officeart/2005/8/layout/process1"/>
    <dgm:cxn modelId="{799C4A51-2DDE-C944-8D6F-A1DC46977038}" type="presOf" srcId="{C4374117-257B-564E-A016-889E968E4EC5}" destId="{4D927AD8-6948-AC44-B863-A110433F2977}" srcOrd="0" destOrd="0" presId="urn:microsoft.com/office/officeart/2005/8/layout/process1"/>
    <dgm:cxn modelId="{9B6E9661-74BE-1045-8CF8-12A02E5AD3F8}" type="presOf" srcId="{9DD172E8-7491-784E-A583-359EB46D415E}" destId="{809C2B85-9643-4E4D-B06D-EDC2F0C8D501}" srcOrd="0" destOrd="0" presId="urn:microsoft.com/office/officeart/2005/8/layout/process1"/>
    <dgm:cxn modelId="{BD61E86B-CD79-C24C-9A9C-6AA170018F8F}" srcId="{4BCC87F2-31DE-084A-96EF-66EA745718C1}" destId="{CBA922D8-5A20-0B47-B379-00EAF02AFB79}" srcOrd="2" destOrd="0" parTransId="{B4FE76A6-8D2C-824D-A2AB-91F4A932EDF0}" sibTransId="{C4374117-257B-564E-A016-889E968E4EC5}"/>
    <dgm:cxn modelId="{D8216990-D3E9-5447-8BD9-47D6867B8315}" type="presOf" srcId="{5EDFFF77-F75C-4448-A469-F6EEE870B8CB}" destId="{8F483958-30F6-3244-9291-1D98BAC0763D}" srcOrd="1" destOrd="0" presId="urn:microsoft.com/office/officeart/2005/8/layout/process1"/>
    <dgm:cxn modelId="{862807A0-C0B7-9D42-B3CD-14951E48D40C}" type="presOf" srcId="{13F84776-5A3C-EF45-962B-D4DCFC349173}" destId="{2B1AF83F-1014-7842-A4FD-D472ACBD6AD2}" srcOrd="0" destOrd="0" presId="urn:microsoft.com/office/officeart/2005/8/layout/process1"/>
    <dgm:cxn modelId="{9B0F7CA7-28D1-DD41-8E89-DE55083697C7}" type="presOf" srcId="{360C0EBC-C8A7-7D48-BB21-C963F33A394E}" destId="{B03F211E-6853-0D45-A487-AA6C8F2C0B24}" srcOrd="0" destOrd="0" presId="urn:microsoft.com/office/officeart/2005/8/layout/process1"/>
    <dgm:cxn modelId="{B6510DAA-B0A0-494A-B015-9CAC3E50588D}" type="presOf" srcId="{B2CAD2C6-08C9-DA49-8168-CBE4E2AFD68C}" destId="{D0DBE1CE-87F6-2649-87AF-4806A61E8CD5}" srcOrd="1" destOrd="0" presId="urn:microsoft.com/office/officeart/2005/8/layout/process1"/>
    <dgm:cxn modelId="{1828C1B5-669B-D44F-89FF-6A4427EC92A3}" type="presOf" srcId="{9B490C4E-018E-4E4C-9123-6DEC25A017B8}" destId="{CE661B88-75C1-B34E-9D3A-19E19ED75A0E}" srcOrd="0" destOrd="0" presId="urn:microsoft.com/office/officeart/2005/8/layout/process1"/>
    <dgm:cxn modelId="{D38486BD-35CD-6B41-A7B1-0B15115AB81A}" srcId="{4BCC87F2-31DE-084A-96EF-66EA745718C1}" destId="{BB4C69D5-F74A-DE42-A4A9-9743A043B897}" srcOrd="0" destOrd="0" parTransId="{9049BC64-582D-B241-A48E-B7FC2A6981A0}" sibTransId="{B2CAD2C6-08C9-DA49-8168-CBE4E2AFD68C}"/>
    <dgm:cxn modelId="{DD3F37BE-1ED4-2548-BC1A-09827BD9D25D}" type="presOf" srcId="{BB4C69D5-F74A-DE42-A4A9-9743A043B897}" destId="{D8BEB5D4-FC6F-2340-BF7B-B648AF79BC73}" srcOrd="0" destOrd="0" presId="urn:microsoft.com/office/officeart/2005/8/layout/process1"/>
    <dgm:cxn modelId="{CD9A2FC8-6C08-3941-AB0D-0D4C68DDD55F}" srcId="{4BCC87F2-31DE-084A-96EF-66EA745718C1}" destId="{B191545B-C2EF-D549-93F3-60F7B477C592}" srcOrd="3" destOrd="0" parTransId="{A3DD6BDD-B309-5E40-B3DE-934BCD3FAE8F}" sibTransId="{5EDFFF77-F75C-4448-A469-F6EEE870B8CB}"/>
    <dgm:cxn modelId="{5534CECF-C307-9445-AFE8-ECEC578BE96E}" type="presOf" srcId="{13F84776-5A3C-EF45-962B-D4DCFC349173}" destId="{5F87597A-8E1C-E34F-9E6F-FDD55EC25629}" srcOrd="1" destOrd="0" presId="urn:microsoft.com/office/officeart/2005/8/layout/process1"/>
    <dgm:cxn modelId="{C823F7E8-0736-AD45-874C-1DA989C62303}" type="presOf" srcId="{B2CAD2C6-08C9-DA49-8168-CBE4E2AFD68C}" destId="{87AF59AC-0A09-AC4B-AA7A-9371A00BA7B6}" srcOrd="0" destOrd="0" presId="urn:microsoft.com/office/officeart/2005/8/layout/process1"/>
    <dgm:cxn modelId="{822D7BEE-9078-9B45-B45A-853740DCA60F}" srcId="{4BCC87F2-31DE-084A-96EF-66EA745718C1}" destId="{F987D459-6E09-684C-8F26-50EC6B3426A1}" srcOrd="4" destOrd="0" parTransId="{46782A74-20A0-CD40-93BD-D32A3B7362D3}" sibTransId="{13F84776-5A3C-EF45-962B-D4DCFC349173}"/>
    <dgm:cxn modelId="{80691A09-4267-DC45-868D-60A972C9AF9B}" type="presParOf" srcId="{AFC89AAE-5166-6E4E-BD10-09B5BFDB4480}" destId="{D8BEB5D4-FC6F-2340-BF7B-B648AF79BC73}" srcOrd="0" destOrd="0" presId="urn:microsoft.com/office/officeart/2005/8/layout/process1"/>
    <dgm:cxn modelId="{20FBF3D3-EDB8-6A43-8745-5A4F27778D0E}" type="presParOf" srcId="{AFC89AAE-5166-6E4E-BD10-09B5BFDB4480}" destId="{87AF59AC-0A09-AC4B-AA7A-9371A00BA7B6}" srcOrd="1" destOrd="0" presId="urn:microsoft.com/office/officeart/2005/8/layout/process1"/>
    <dgm:cxn modelId="{620E446E-9C84-7D4A-872B-BDF4CAB49A83}" type="presParOf" srcId="{87AF59AC-0A09-AC4B-AA7A-9371A00BA7B6}" destId="{D0DBE1CE-87F6-2649-87AF-4806A61E8CD5}" srcOrd="0" destOrd="0" presId="urn:microsoft.com/office/officeart/2005/8/layout/process1"/>
    <dgm:cxn modelId="{1129E26A-8FF3-2B48-A996-9F1C2A781EBC}" type="presParOf" srcId="{AFC89AAE-5166-6E4E-BD10-09B5BFDB4480}" destId="{CE661B88-75C1-B34E-9D3A-19E19ED75A0E}" srcOrd="2" destOrd="0" presId="urn:microsoft.com/office/officeart/2005/8/layout/process1"/>
    <dgm:cxn modelId="{F8C7D178-9113-3F48-83B2-41B373369A9D}" type="presParOf" srcId="{AFC89AAE-5166-6E4E-BD10-09B5BFDB4480}" destId="{B03F211E-6853-0D45-A487-AA6C8F2C0B24}" srcOrd="3" destOrd="0" presId="urn:microsoft.com/office/officeart/2005/8/layout/process1"/>
    <dgm:cxn modelId="{D91A4ED1-BE75-A947-AA3E-899F46A4A0C0}" type="presParOf" srcId="{B03F211E-6853-0D45-A487-AA6C8F2C0B24}" destId="{0ED02C45-2DAB-5D4E-9E15-2D1EBE0D5759}" srcOrd="0" destOrd="0" presId="urn:microsoft.com/office/officeart/2005/8/layout/process1"/>
    <dgm:cxn modelId="{A13D7F51-0008-0D4D-9E60-4A6487AD2B07}" type="presParOf" srcId="{AFC89AAE-5166-6E4E-BD10-09B5BFDB4480}" destId="{F1B6D5C2-8027-F44E-83ED-4F033CD810F9}" srcOrd="4" destOrd="0" presId="urn:microsoft.com/office/officeart/2005/8/layout/process1"/>
    <dgm:cxn modelId="{03BE157D-AA5A-1B46-9BBB-619FC963CB45}" type="presParOf" srcId="{AFC89AAE-5166-6E4E-BD10-09B5BFDB4480}" destId="{4D927AD8-6948-AC44-B863-A110433F2977}" srcOrd="5" destOrd="0" presId="urn:microsoft.com/office/officeart/2005/8/layout/process1"/>
    <dgm:cxn modelId="{61DDE245-0CB2-6747-A663-77E63C96D159}" type="presParOf" srcId="{4D927AD8-6948-AC44-B863-A110433F2977}" destId="{65BD3E02-4D6E-794D-B6FE-5FCD053A9FE6}" srcOrd="0" destOrd="0" presId="urn:microsoft.com/office/officeart/2005/8/layout/process1"/>
    <dgm:cxn modelId="{F5DD6D32-7BA0-3943-8F23-355FB781FEF9}" type="presParOf" srcId="{AFC89AAE-5166-6E4E-BD10-09B5BFDB4480}" destId="{13D8D15E-3B5F-1B48-BA99-8D19449FB702}" srcOrd="6" destOrd="0" presId="urn:microsoft.com/office/officeart/2005/8/layout/process1"/>
    <dgm:cxn modelId="{DE1D0B16-2AA3-AB4B-BEAA-DC250CD2AA3F}" type="presParOf" srcId="{AFC89AAE-5166-6E4E-BD10-09B5BFDB4480}" destId="{55CD432B-6C89-9348-A2BA-F31EF0F21AD4}" srcOrd="7" destOrd="0" presId="urn:microsoft.com/office/officeart/2005/8/layout/process1"/>
    <dgm:cxn modelId="{D80CAD1F-F305-4A4A-96EE-77A9F7A69937}" type="presParOf" srcId="{55CD432B-6C89-9348-A2BA-F31EF0F21AD4}" destId="{8F483958-30F6-3244-9291-1D98BAC0763D}" srcOrd="0" destOrd="0" presId="urn:microsoft.com/office/officeart/2005/8/layout/process1"/>
    <dgm:cxn modelId="{C0B58F97-B386-CB41-BFBD-BE61D5E6ED9E}" type="presParOf" srcId="{AFC89AAE-5166-6E4E-BD10-09B5BFDB4480}" destId="{DDE803AC-5F89-AF4D-9419-CAE5E03D3E7F}" srcOrd="8" destOrd="0" presId="urn:microsoft.com/office/officeart/2005/8/layout/process1"/>
    <dgm:cxn modelId="{878855E1-C4B5-1844-82AC-69E9D1215A28}" type="presParOf" srcId="{AFC89AAE-5166-6E4E-BD10-09B5BFDB4480}" destId="{2B1AF83F-1014-7842-A4FD-D472ACBD6AD2}" srcOrd="9" destOrd="0" presId="urn:microsoft.com/office/officeart/2005/8/layout/process1"/>
    <dgm:cxn modelId="{8979A549-F0CC-E747-A9D9-6C62A9C1CB55}" type="presParOf" srcId="{2B1AF83F-1014-7842-A4FD-D472ACBD6AD2}" destId="{5F87597A-8E1C-E34F-9E6F-FDD55EC25629}" srcOrd="0" destOrd="0" presId="urn:microsoft.com/office/officeart/2005/8/layout/process1"/>
    <dgm:cxn modelId="{53574000-B5AC-B446-BDF9-A46F6EE9F850}" type="presParOf" srcId="{AFC89AAE-5166-6E4E-BD10-09B5BFDB4480}" destId="{809C2B85-9643-4E4D-B06D-EDC2F0C8D50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EB5D4-FC6F-2340-BF7B-B648AF79BC73}">
      <dsp:nvSpPr>
        <dsp:cNvPr id="0" name=""/>
        <dsp:cNvSpPr/>
      </dsp:nvSpPr>
      <dsp:spPr>
        <a:xfrm>
          <a:off x="7755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Define</a:t>
          </a:r>
          <a:r>
            <a:rPr lang="en-US" sz="1600" kern="1200" dirty="0"/>
            <a:t> </a:t>
          </a:r>
          <a:r>
            <a:rPr lang="en-US" sz="1500" kern="1200" dirty="0"/>
            <a:t>(desired fairness or equity goals)</a:t>
          </a:r>
        </a:p>
      </dsp:txBody>
      <dsp:txXfrm>
        <a:off x="41064" y="2115858"/>
        <a:ext cx="1380065" cy="1070649"/>
      </dsp:txXfrm>
    </dsp:sp>
    <dsp:sp modelId="{87AF59AC-0A09-AC4B-AA7A-9371A00BA7B6}">
      <dsp:nvSpPr>
        <dsp:cNvPr id="0" name=""/>
        <dsp:cNvSpPr/>
      </dsp:nvSpPr>
      <dsp:spPr>
        <a:xfrm>
          <a:off x="159910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99107" y="2543549"/>
        <a:ext cx="214687" cy="215267"/>
      </dsp:txXfrm>
    </dsp:sp>
    <dsp:sp modelId="{CE661B88-75C1-B34E-9D3A-19E19ED75A0E}">
      <dsp:nvSpPr>
        <dsp:cNvPr id="0" name=""/>
        <dsp:cNvSpPr/>
      </dsp:nvSpPr>
      <dsp:spPr>
        <a:xfrm>
          <a:off x="2033112" y="2082549"/>
          <a:ext cx="1446683" cy="1137267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Measure</a:t>
          </a:r>
          <a:r>
            <a:rPr lang="en-US" sz="1600" kern="1200" dirty="0"/>
            <a:t> and </a:t>
          </a:r>
          <a:br>
            <a:rPr lang="en-US" sz="1600" kern="1200" dirty="0"/>
          </a:br>
          <a:r>
            <a:rPr lang="en-US" sz="1600" kern="1200" dirty="0"/>
            <a:t>Detect </a:t>
          </a:r>
          <a:r>
            <a:rPr lang="en-US" sz="1500" kern="1200" dirty="0"/>
            <a:t>(bias</a:t>
          </a:r>
          <a:r>
            <a:rPr lang="en-US" sz="1600" kern="1200" dirty="0"/>
            <a:t>)</a:t>
          </a:r>
        </a:p>
      </dsp:txBody>
      <dsp:txXfrm>
        <a:off x="2066421" y="2115858"/>
        <a:ext cx="1380065" cy="1070649"/>
      </dsp:txXfrm>
    </dsp:sp>
    <dsp:sp modelId="{B03F211E-6853-0D45-A487-AA6C8F2C0B24}">
      <dsp:nvSpPr>
        <dsp:cNvPr id="0" name=""/>
        <dsp:cNvSpPr/>
      </dsp:nvSpPr>
      <dsp:spPr>
        <a:xfrm>
          <a:off x="362446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24464" y="2543549"/>
        <a:ext cx="214687" cy="215267"/>
      </dsp:txXfrm>
    </dsp:sp>
    <dsp:sp modelId="{F1B6D5C2-8027-F44E-83ED-4F033CD810F9}">
      <dsp:nvSpPr>
        <dsp:cNvPr id="0" name=""/>
        <dsp:cNvSpPr/>
      </dsp:nvSpPr>
      <dsp:spPr>
        <a:xfrm>
          <a:off x="4058469" y="2082549"/>
          <a:ext cx="1614339" cy="11372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Understand </a:t>
          </a:r>
          <a:r>
            <a:rPr lang="en-US" sz="1500" kern="1200" dirty="0"/>
            <a:t>(root causes of bias)</a:t>
          </a:r>
        </a:p>
      </dsp:txBody>
      <dsp:txXfrm>
        <a:off x="4091778" y="2115858"/>
        <a:ext cx="1547721" cy="1070649"/>
      </dsp:txXfrm>
    </dsp:sp>
    <dsp:sp modelId="{4D927AD8-6948-AC44-B863-A110433F2977}">
      <dsp:nvSpPr>
        <dsp:cNvPr id="0" name=""/>
        <dsp:cNvSpPr/>
      </dsp:nvSpPr>
      <dsp:spPr>
        <a:xfrm>
          <a:off x="581747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817477" y="2543549"/>
        <a:ext cx="214687" cy="215267"/>
      </dsp:txXfrm>
    </dsp:sp>
    <dsp:sp modelId="{13D8D15E-3B5F-1B48-BA99-8D19449FB702}">
      <dsp:nvSpPr>
        <dsp:cNvPr id="0" name=""/>
        <dsp:cNvSpPr/>
      </dsp:nvSpPr>
      <dsp:spPr>
        <a:xfrm>
          <a:off x="6251482" y="2082549"/>
          <a:ext cx="1446683" cy="113726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Improve</a:t>
          </a:r>
          <a:r>
            <a:rPr lang="en-US" sz="1600" kern="1200" dirty="0"/>
            <a:t> </a:t>
          </a:r>
          <a:r>
            <a:rPr lang="en-US" sz="1500" kern="1200" dirty="0"/>
            <a:t>(fairness of AI systems)</a:t>
          </a:r>
        </a:p>
      </dsp:txBody>
      <dsp:txXfrm>
        <a:off x="6284791" y="2115858"/>
        <a:ext cx="1380065" cy="1070649"/>
      </dsp:txXfrm>
    </dsp:sp>
    <dsp:sp modelId="{55CD432B-6C89-9348-A2BA-F31EF0F21AD4}">
      <dsp:nvSpPr>
        <dsp:cNvPr id="0" name=""/>
        <dsp:cNvSpPr/>
      </dsp:nvSpPr>
      <dsp:spPr>
        <a:xfrm>
          <a:off x="784283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842834" y="2543549"/>
        <a:ext cx="214687" cy="215267"/>
      </dsp:txXfrm>
    </dsp:sp>
    <dsp:sp modelId="{DDE803AC-5F89-AF4D-9419-CAE5E03D3E7F}">
      <dsp:nvSpPr>
        <dsp:cNvPr id="0" name=""/>
        <dsp:cNvSpPr/>
      </dsp:nvSpPr>
      <dsp:spPr>
        <a:xfrm>
          <a:off x="8276839" y="2081989"/>
          <a:ext cx="1882048" cy="113838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Mitigate</a:t>
          </a:r>
          <a:r>
            <a:rPr lang="en-US" sz="1600" kern="1200" dirty="0"/>
            <a:t> </a:t>
          </a:r>
          <a:br>
            <a:rPr lang="en-US" sz="1600" kern="1200" dirty="0"/>
          </a:br>
          <a:r>
            <a:rPr lang="en-US" sz="1500" kern="1200" dirty="0"/>
            <a:t>(the impact through adjusting interventions)</a:t>
          </a:r>
        </a:p>
      </dsp:txBody>
      <dsp:txXfrm>
        <a:off x="8310181" y="2115331"/>
        <a:ext cx="1815364" cy="1071703"/>
      </dsp:txXfrm>
    </dsp:sp>
    <dsp:sp modelId="{2B1AF83F-1014-7842-A4FD-D472ACBD6AD2}">
      <dsp:nvSpPr>
        <dsp:cNvPr id="0" name=""/>
        <dsp:cNvSpPr/>
      </dsp:nvSpPr>
      <dsp:spPr>
        <a:xfrm>
          <a:off x="10303555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303555" y="2543549"/>
        <a:ext cx="214687" cy="215267"/>
      </dsp:txXfrm>
    </dsp:sp>
    <dsp:sp modelId="{809C2B85-9643-4E4D-B06D-EDC2F0C8D501}">
      <dsp:nvSpPr>
        <dsp:cNvPr id="0" name=""/>
        <dsp:cNvSpPr/>
      </dsp:nvSpPr>
      <dsp:spPr>
        <a:xfrm>
          <a:off x="10737561" y="2082549"/>
          <a:ext cx="1446683" cy="11372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Monitor &amp; Evaluate</a:t>
          </a:r>
        </a:p>
      </dsp:txBody>
      <dsp:txXfrm>
        <a:off x="10770870" y="2115858"/>
        <a:ext cx="1380065" cy="1070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6503b3cf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6503b3cf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043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tif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2" name="Google Shape;42;p6"/>
          <p:cNvSpPr/>
          <p:nvPr/>
        </p:nvSpPr>
        <p:spPr>
          <a:xfrm>
            <a:off x="0" y="6450221"/>
            <a:ext cx="12192000" cy="4076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210609" y="6459633"/>
            <a:ext cx="46060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Kit Rodolfa</a:t>
            </a: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| </a:t>
            </a:r>
            <a:r>
              <a:rPr lang="en" sz="1600">
                <a:solidFill>
                  <a:schemeClr val="lt1"/>
                </a:solidFill>
              </a:rPr>
              <a:t>krodolfa@cmu.edu</a:t>
            </a:r>
            <a:endParaRPr sz="16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32176" y="6510528"/>
            <a:ext cx="3451669" cy="308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9323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D4411-737E-C541-B4C4-6D57C5CC3460}"/>
              </a:ext>
            </a:extLst>
          </p:cNvPr>
          <p:cNvSpPr/>
          <p:nvPr userDrawn="1"/>
        </p:nvSpPr>
        <p:spPr>
          <a:xfrm>
            <a:off x="0" y="6519445"/>
            <a:ext cx="12192000" cy="338555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BB04C-E7FB-0646-9DDE-F53072130CA6}"/>
              </a:ext>
            </a:extLst>
          </p:cNvPr>
          <p:cNvSpPr txBox="1"/>
          <p:nvPr userDrawn="1"/>
        </p:nvSpPr>
        <p:spPr>
          <a:xfrm>
            <a:off x="210588" y="6533191"/>
            <a:ext cx="2779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Rayid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Ghani  |  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rayidghani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247F2-E124-D640-B103-0B5ED2CEA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6248" y="6578839"/>
            <a:ext cx="2687597" cy="2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3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614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15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706" y="1353807"/>
            <a:ext cx="11666363" cy="49546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9676"/>
          </a:xfrm>
          <a:solidFill>
            <a:srgbClr val="800000"/>
          </a:solidFill>
          <a:effectLst/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69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5128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41489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B7521-98C0-2A40-BD39-5BCEE48B8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1495" y="4355259"/>
            <a:ext cx="6299749" cy="563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34301-7F36-2C46-AC22-AFFAC4BFF8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6445" y="5094089"/>
            <a:ext cx="1161689" cy="1080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D9F56-A257-F14E-A0A1-58B3F5FDA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2840" b="-1"/>
          <a:stretch/>
        </p:blipFill>
        <p:spPr>
          <a:xfrm>
            <a:off x="5919078" y="5266579"/>
            <a:ext cx="3237089" cy="73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3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706" y="1353807"/>
            <a:ext cx="11666363" cy="49546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9676"/>
          </a:xfrm>
          <a:solidFill>
            <a:srgbClr val="800000"/>
          </a:solidFill>
          <a:effectLst/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6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6682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521D5A-4AF5-A545-A4B2-D7E04BFEBC34}"/>
              </a:ext>
            </a:extLst>
          </p:cNvPr>
          <p:cNvSpPr/>
          <p:nvPr userDrawn="1"/>
        </p:nvSpPr>
        <p:spPr>
          <a:xfrm>
            <a:off x="0" y="6450222"/>
            <a:ext cx="12192000" cy="407777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158FC-C48E-1C49-B517-49F0EF74BDE8}"/>
              </a:ext>
            </a:extLst>
          </p:cNvPr>
          <p:cNvSpPr txBox="1"/>
          <p:nvPr userDrawn="1"/>
        </p:nvSpPr>
        <p:spPr>
          <a:xfrm>
            <a:off x="210586" y="6459621"/>
            <a:ext cx="277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</a:t>
            </a:r>
            <a:r>
              <a:rPr lang="en-US" sz="1600" b="0" dirty="0">
                <a:solidFill>
                  <a:schemeClr val="bg1"/>
                </a:solidFill>
                <a:latin typeface="Arial"/>
                <a:cs typeface="Arial"/>
              </a:rPr>
              <a:t> Ghani  |  @</a:t>
            </a:r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rayidghani</a:t>
            </a:r>
            <a:endParaRPr lang="en-US" sz="1600" b="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550D4-8156-FE47-8EAC-5551DAAF66E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632177" y="6510528"/>
            <a:ext cx="3451668" cy="3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2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ctr" defTabSz="342891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342891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685783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028674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371566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57168" indent="-25716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57199" indent="-21430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29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21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12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04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Ethics, Bias, and Fairness Part II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</a:t>
            </a:r>
            <a:endParaRPr sz="2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reduce bias in ML models?</a:t>
            </a:r>
            <a:endParaRPr lang="en-US" sz="3733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5AEB1E1-9B23-EF48-B549-ED51B522A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fontAlgn="base"/>
            <a:r>
              <a:rPr lang="en-US" dirty="0"/>
              <a:t>Fix the world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Pre-Processing: Fix the input data</a:t>
            </a:r>
            <a:endParaRPr lang="en-US" sz="2000" dirty="0"/>
          </a:p>
          <a:p>
            <a:pPr lvl="1" fontAlgn="base">
              <a:spcBef>
                <a:spcPts val="0"/>
              </a:spcBef>
            </a:pPr>
            <a:r>
              <a:rPr lang="en-US" dirty="0"/>
              <a:t>Remove sensitive attributes (and correlated ones)</a:t>
            </a:r>
          </a:p>
          <a:p>
            <a:pPr lvl="1" fontAlgn="base">
              <a:spcBef>
                <a:spcPts val="0"/>
              </a:spcBef>
            </a:pPr>
            <a:r>
              <a:rPr lang="en-US" dirty="0"/>
              <a:t>Resample and/or reweight protected groups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In-Processing: Optimize for fairness in model training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Post-Processing</a:t>
            </a:r>
          </a:p>
          <a:p>
            <a:pPr lvl="1" fontAlgn="base">
              <a:spcBef>
                <a:spcPts val="0"/>
              </a:spcBef>
            </a:pPr>
            <a:r>
              <a:rPr lang="en-US" dirty="0"/>
              <a:t>Choose fair models during model selection</a:t>
            </a:r>
          </a:p>
          <a:p>
            <a:pPr lvl="1" fontAlgn="base">
              <a:spcBef>
                <a:spcPts val="0"/>
              </a:spcBef>
            </a:pPr>
            <a:r>
              <a:rPr lang="en-US" dirty="0"/>
              <a:t>Post-hoc adjustments to ‘de-</a:t>
            </a:r>
            <a:r>
              <a:rPr lang="en-US" dirty="0" err="1"/>
              <a:t>bias’</a:t>
            </a:r>
            <a:r>
              <a:rPr lang="en-US" dirty="0"/>
              <a:t> model scores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3524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reduce bias in ML models?</a:t>
            </a:r>
            <a:endParaRPr lang="en-US" sz="3733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672BB76-6F32-384E-A25D-895C6C3D9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006" y="1044178"/>
            <a:ext cx="8281988" cy="57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853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/>
          <p:nvPr/>
        </p:nvCxnSpPr>
        <p:spPr>
          <a:xfrm flipH="1">
            <a:off x="7255823" y="2327564"/>
            <a:ext cx="1520042" cy="7600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1877158"/>
            <a:ext cx="3122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point is a different</a:t>
            </a:r>
          </a:p>
          <a:p>
            <a:r>
              <a:rPr lang="en-US" sz="2400" dirty="0"/>
              <a:t>model specification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Precision@k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Disparity</a:t>
            </a:r>
          </a:p>
        </p:txBody>
      </p:sp>
    </p:spTree>
    <p:extLst>
      <p:ext uri="{BB962C8B-B14F-4D97-AF65-F5344CB8AC3E}">
        <p14:creationId xmlns:p14="http://schemas.microsoft.com/office/powerpoint/2010/main" val="302785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/>
          <p:nvPr/>
        </p:nvCxnSpPr>
        <p:spPr>
          <a:xfrm flipH="1">
            <a:off x="7255823" y="2327564"/>
            <a:ext cx="1520042" cy="7600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1877158"/>
            <a:ext cx="33805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point is a different</a:t>
            </a:r>
          </a:p>
          <a:p>
            <a:r>
              <a:rPr lang="en-US" sz="2400" dirty="0"/>
              <a:t>model specification</a:t>
            </a:r>
          </a:p>
          <a:p>
            <a:endParaRPr lang="en-US" sz="2400" dirty="0"/>
          </a:p>
          <a:p>
            <a:r>
              <a:rPr lang="en-US" sz="2400" dirty="0"/>
              <a:t>Points further to the right</a:t>
            </a:r>
          </a:p>
          <a:p>
            <a:r>
              <a:rPr lang="en-US" sz="2400" dirty="0"/>
              <a:t>are </a:t>
            </a:r>
            <a:r>
              <a:rPr lang="en-US" sz="2400" dirty="0">
                <a:solidFill>
                  <a:srgbClr val="800002"/>
                </a:solidFill>
              </a:rPr>
              <a:t>more accurate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Precision@k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Disparity</a:t>
            </a:r>
          </a:p>
        </p:txBody>
      </p:sp>
    </p:spTree>
    <p:extLst>
      <p:ext uri="{BB962C8B-B14F-4D97-AF65-F5344CB8AC3E}">
        <p14:creationId xmlns:p14="http://schemas.microsoft.com/office/powerpoint/2010/main" val="2480506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/>
          <p:nvPr/>
        </p:nvCxnSpPr>
        <p:spPr>
          <a:xfrm flipH="1">
            <a:off x="7255823" y="2327564"/>
            <a:ext cx="1520042" cy="7600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1877158"/>
            <a:ext cx="33805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point is a different</a:t>
            </a:r>
          </a:p>
          <a:p>
            <a:r>
              <a:rPr lang="en-US" sz="2400" dirty="0"/>
              <a:t>model specification</a:t>
            </a:r>
          </a:p>
          <a:p>
            <a:endParaRPr lang="en-US" sz="2400" dirty="0"/>
          </a:p>
          <a:p>
            <a:r>
              <a:rPr lang="en-US" sz="2400" dirty="0"/>
              <a:t>Points further to the right</a:t>
            </a:r>
          </a:p>
          <a:p>
            <a:r>
              <a:rPr lang="en-US" sz="2400" dirty="0"/>
              <a:t>are </a:t>
            </a:r>
            <a:r>
              <a:rPr lang="en-US" sz="2400" dirty="0">
                <a:solidFill>
                  <a:srgbClr val="800002"/>
                </a:solidFill>
              </a:rPr>
              <a:t>more accurate</a:t>
            </a:r>
          </a:p>
          <a:p>
            <a:endParaRPr lang="en-US" sz="2400" dirty="0"/>
          </a:p>
          <a:p>
            <a:r>
              <a:rPr lang="en-US" sz="2400" dirty="0"/>
              <a:t>Points closer to 1 on the</a:t>
            </a:r>
          </a:p>
          <a:p>
            <a:r>
              <a:rPr lang="en-US" sz="2400" dirty="0"/>
              <a:t>y-axis are </a:t>
            </a:r>
            <a:r>
              <a:rPr lang="en-US" sz="2400" dirty="0">
                <a:solidFill>
                  <a:srgbClr val="0070C0"/>
                </a:solidFill>
              </a:rPr>
              <a:t>more fair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Precision@k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Disparity</a:t>
            </a:r>
          </a:p>
        </p:txBody>
      </p:sp>
    </p:spTree>
    <p:extLst>
      <p:ext uri="{BB962C8B-B14F-4D97-AF65-F5344CB8AC3E}">
        <p14:creationId xmlns:p14="http://schemas.microsoft.com/office/powerpoint/2010/main" val="3583433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>
            <a:cxnSpLocks/>
          </p:cNvCxnSpPr>
          <p:nvPr/>
        </p:nvCxnSpPr>
        <p:spPr>
          <a:xfrm flipH="1">
            <a:off x="7766463" y="3645725"/>
            <a:ext cx="1009402" cy="5041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3396480"/>
            <a:ext cx="3192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“Best” model just based</a:t>
            </a:r>
          </a:p>
          <a:p>
            <a:r>
              <a:rPr lang="en-US" sz="2400" dirty="0"/>
              <a:t>on top k precision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Precision@k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Disparity</a:t>
            </a:r>
          </a:p>
        </p:txBody>
      </p:sp>
    </p:spTree>
    <p:extLst>
      <p:ext uri="{BB962C8B-B14F-4D97-AF65-F5344CB8AC3E}">
        <p14:creationId xmlns:p14="http://schemas.microsoft.com/office/powerpoint/2010/main" val="3676502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>
            <a:cxnSpLocks/>
          </p:cNvCxnSpPr>
          <p:nvPr/>
        </p:nvCxnSpPr>
        <p:spPr>
          <a:xfrm flipH="1" flipV="1">
            <a:off x="7471461" y="4874821"/>
            <a:ext cx="1304404" cy="1562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4800198"/>
            <a:ext cx="2069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Pareto Frontier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Precision@k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Disparity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6E6490D-DD46-654E-ABEF-3E047D2AFE79}"/>
              </a:ext>
            </a:extLst>
          </p:cNvPr>
          <p:cNvSpPr/>
          <p:nvPr/>
        </p:nvSpPr>
        <p:spPr>
          <a:xfrm>
            <a:off x="4013860" y="4203865"/>
            <a:ext cx="3740727" cy="1341912"/>
          </a:xfrm>
          <a:custGeom>
            <a:avLst/>
            <a:gdLst>
              <a:gd name="connsiteX0" fmla="*/ 3740727 w 3740727"/>
              <a:gd name="connsiteY0" fmla="*/ 0 h 1341912"/>
              <a:gd name="connsiteX1" fmla="*/ 3705101 w 3740727"/>
              <a:gd name="connsiteY1" fmla="*/ 154379 h 1341912"/>
              <a:gd name="connsiteX2" fmla="*/ 3681350 w 3740727"/>
              <a:gd name="connsiteY2" fmla="*/ 190005 h 1341912"/>
              <a:gd name="connsiteX3" fmla="*/ 3669475 w 3740727"/>
              <a:gd name="connsiteY3" fmla="*/ 225631 h 1341912"/>
              <a:gd name="connsiteX4" fmla="*/ 3657600 w 3740727"/>
              <a:gd name="connsiteY4" fmla="*/ 320634 h 1341912"/>
              <a:gd name="connsiteX5" fmla="*/ 3633849 w 3740727"/>
              <a:gd name="connsiteY5" fmla="*/ 356260 h 1341912"/>
              <a:gd name="connsiteX6" fmla="*/ 3610098 w 3740727"/>
              <a:gd name="connsiteY6" fmla="*/ 427512 h 1341912"/>
              <a:gd name="connsiteX7" fmla="*/ 3598223 w 3740727"/>
              <a:gd name="connsiteY7" fmla="*/ 463138 h 1341912"/>
              <a:gd name="connsiteX8" fmla="*/ 3562597 w 3740727"/>
              <a:gd name="connsiteY8" fmla="*/ 486888 h 1341912"/>
              <a:gd name="connsiteX9" fmla="*/ 3538846 w 3740727"/>
              <a:gd name="connsiteY9" fmla="*/ 522514 h 1341912"/>
              <a:gd name="connsiteX10" fmla="*/ 3503221 w 3740727"/>
              <a:gd name="connsiteY10" fmla="*/ 546265 h 1341912"/>
              <a:gd name="connsiteX11" fmla="*/ 3491345 w 3740727"/>
              <a:gd name="connsiteY11" fmla="*/ 581891 h 1341912"/>
              <a:gd name="connsiteX12" fmla="*/ 3443844 w 3740727"/>
              <a:gd name="connsiteY12" fmla="*/ 653143 h 1341912"/>
              <a:gd name="connsiteX13" fmla="*/ 3420093 w 3740727"/>
              <a:gd name="connsiteY13" fmla="*/ 688769 h 1341912"/>
              <a:gd name="connsiteX14" fmla="*/ 3384467 w 3740727"/>
              <a:gd name="connsiteY14" fmla="*/ 712519 h 1341912"/>
              <a:gd name="connsiteX15" fmla="*/ 3348841 w 3740727"/>
              <a:gd name="connsiteY15" fmla="*/ 748145 h 1341912"/>
              <a:gd name="connsiteX16" fmla="*/ 3277589 w 3740727"/>
              <a:gd name="connsiteY16" fmla="*/ 795647 h 1341912"/>
              <a:gd name="connsiteX17" fmla="*/ 3218213 w 3740727"/>
              <a:gd name="connsiteY17" fmla="*/ 855023 h 1341912"/>
              <a:gd name="connsiteX18" fmla="*/ 3182587 w 3740727"/>
              <a:gd name="connsiteY18" fmla="*/ 890649 h 1341912"/>
              <a:gd name="connsiteX19" fmla="*/ 3087584 w 3740727"/>
              <a:gd name="connsiteY19" fmla="*/ 914400 h 1341912"/>
              <a:gd name="connsiteX20" fmla="*/ 3004457 w 3740727"/>
              <a:gd name="connsiteY20" fmla="*/ 938151 h 1341912"/>
              <a:gd name="connsiteX21" fmla="*/ 2945080 w 3740727"/>
              <a:gd name="connsiteY21" fmla="*/ 950026 h 1341912"/>
              <a:gd name="connsiteX22" fmla="*/ 2850078 w 3740727"/>
              <a:gd name="connsiteY22" fmla="*/ 973777 h 1341912"/>
              <a:gd name="connsiteX23" fmla="*/ 2743200 w 3740727"/>
              <a:gd name="connsiteY23" fmla="*/ 1009403 h 1341912"/>
              <a:gd name="connsiteX24" fmla="*/ 2671948 w 3740727"/>
              <a:gd name="connsiteY24" fmla="*/ 1033153 h 1341912"/>
              <a:gd name="connsiteX25" fmla="*/ 2636322 w 3740727"/>
              <a:gd name="connsiteY25" fmla="*/ 1045029 h 1341912"/>
              <a:gd name="connsiteX26" fmla="*/ 2565070 w 3740727"/>
              <a:gd name="connsiteY26" fmla="*/ 1056904 h 1341912"/>
              <a:gd name="connsiteX27" fmla="*/ 2470067 w 3740727"/>
              <a:gd name="connsiteY27" fmla="*/ 1080654 h 1341912"/>
              <a:gd name="connsiteX28" fmla="*/ 2149434 w 3740727"/>
              <a:gd name="connsiteY28" fmla="*/ 1104405 h 1341912"/>
              <a:gd name="connsiteX29" fmla="*/ 1781298 w 3740727"/>
              <a:gd name="connsiteY29" fmla="*/ 1128156 h 1341912"/>
              <a:gd name="connsiteX30" fmla="*/ 1698171 w 3740727"/>
              <a:gd name="connsiteY30" fmla="*/ 1140031 h 1341912"/>
              <a:gd name="connsiteX31" fmla="*/ 1555667 w 3740727"/>
              <a:gd name="connsiteY31" fmla="*/ 1151906 h 1341912"/>
              <a:gd name="connsiteX32" fmla="*/ 1068779 w 3740727"/>
              <a:gd name="connsiteY32" fmla="*/ 1151906 h 1341912"/>
              <a:gd name="connsiteX33" fmla="*/ 997527 w 3740727"/>
              <a:gd name="connsiteY33" fmla="*/ 1175657 h 1341912"/>
              <a:gd name="connsiteX34" fmla="*/ 926275 w 3740727"/>
              <a:gd name="connsiteY34" fmla="*/ 1187532 h 1341912"/>
              <a:gd name="connsiteX35" fmla="*/ 593766 w 3740727"/>
              <a:gd name="connsiteY35" fmla="*/ 1211283 h 1341912"/>
              <a:gd name="connsiteX36" fmla="*/ 534389 w 3740727"/>
              <a:gd name="connsiteY36" fmla="*/ 1223158 h 1341912"/>
              <a:gd name="connsiteX37" fmla="*/ 463137 w 3740727"/>
              <a:gd name="connsiteY37" fmla="*/ 1235034 h 1341912"/>
              <a:gd name="connsiteX38" fmla="*/ 415636 w 3740727"/>
              <a:gd name="connsiteY38" fmla="*/ 1246909 h 1341912"/>
              <a:gd name="connsiteX39" fmla="*/ 332509 w 3740727"/>
              <a:gd name="connsiteY39" fmla="*/ 1270660 h 1341912"/>
              <a:gd name="connsiteX40" fmla="*/ 261257 w 3740727"/>
              <a:gd name="connsiteY40" fmla="*/ 1282535 h 1341912"/>
              <a:gd name="connsiteX41" fmla="*/ 225631 w 3740727"/>
              <a:gd name="connsiteY41" fmla="*/ 1294410 h 1341912"/>
              <a:gd name="connsiteX42" fmla="*/ 130628 w 3740727"/>
              <a:gd name="connsiteY42" fmla="*/ 1318161 h 1341912"/>
              <a:gd name="connsiteX43" fmla="*/ 83127 w 3740727"/>
              <a:gd name="connsiteY43" fmla="*/ 1330036 h 1341912"/>
              <a:gd name="connsiteX44" fmla="*/ 35626 w 3740727"/>
              <a:gd name="connsiteY44" fmla="*/ 1341912 h 1341912"/>
              <a:gd name="connsiteX45" fmla="*/ 0 w 3740727"/>
              <a:gd name="connsiteY45" fmla="*/ 1341912 h 13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740727" h="1341912">
                <a:moveTo>
                  <a:pt x="3740727" y="0"/>
                </a:moveTo>
                <a:cubicBezTo>
                  <a:pt x="3735252" y="38325"/>
                  <a:pt x="3728812" y="118813"/>
                  <a:pt x="3705101" y="154379"/>
                </a:cubicBezTo>
                <a:lnTo>
                  <a:pt x="3681350" y="190005"/>
                </a:lnTo>
                <a:cubicBezTo>
                  <a:pt x="3677392" y="201880"/>
                  <a:pt x="3671714" y="213315"/>
                  <a:pt x="3669475" y="225631"/>
                </a:cubicBezTo>
                <a:cubicBezTo>
                  <a:pt x="3663766" y="257030"/>
                  <a:pt x="3665997" y="289844"/>
                  <a:pt x="3657600" y="320634"/>
                </a:cubicBezTo>
                <a:cubicBezTo>
                  <a:pt x="3653845" y="334404"/>
                  <a:pt x="3641766" y="344385"/>
                  <a:pt x="3633849" y="356260"/>
                </a:cubicBezTo>
                <a:lnTo>
                  <a:pt x="3610098" y="427512"/>
                </a:lnTo>
                <a:cubicBezTo>
                  <a:pt x="3606140" y="439387"/>
                  <a:pt x="3608638" y="456195"/>
                  <a:pt x="3598223" y="463138"/>
                </a:cubicBezTo>
                <a:lnTo>
                  <a:pt x="3562597" y="486888"/>
                </a:lnTo>
                <a:cubicBezTo>
                  <a:pt x="3554680" y="498763"/>
                  <a:pt x="3548938" y="512422"/>
                  <a:pt x="3538846" y="522514"/>
                </a:cubicBezTo>
                <a:cubicBezTo>
                  <a:pt x="3528754" y="532606"/>
                  <a:pt x="3512137" y="535120"/>
                  <a:pt x="3503221" y="546265"/>
                </a:cubicBezTo>
                <a:cubicBezTo>
                  <a:pt x="3495401" y="556040"/>
                  <a:pt x="3497424" y="570949"/>
                  <a:pt x="3491345" y="581891"/>
                </a:cubicBezTo>
                <a:cubicBezTo>
                  <a:pt x="3477482" y="606844"/>
                  <a:pt x="3459678" y="629392"/>
                  <a:pt x="3443844" y="653143"/>
                </a:cubicBezTo>
                <a:cubicBezTo>
                  <a:pt x="3435927" y="665018"/>
                  <a:pt x="3431968" y="680852"/>
                  <a:pt x="3420093" y="688769"/>
                </a:cubicBezTo>
                <a:cubicBezTo>
                  <a:pt x="3408218" y="696686"/>
                  <a:pt x="3395431" y="703382"/>
                  <a:pt x="3384467" y="712519"/>
                </a:cubicBezTo>
                <a:cubicBezTo>
                  <a:pt x="3371565" y="723270"/>
                  <a:pt x="3362098" y="737834"/>
                  <a:pt x="3348841" y="748145"/>
                </a:cubicBezTo>
                <a:cubicBezTo>
                  <a:pt x="3326309" y="765670"/>
                  <a:pt x="3277589" y="795647"/>
                  <a:pt x="3277589" y="795647"/>
                </a:cubicBezTo>
                <a:cubicBezTo>
                  <a:pt x="3234047" y="860961"/>
                  <a:pt x="3277589" y="805543"/>
                  <a:pt x="3218213" y="855023"/>
                </a:cubicBezTo>
                <a:cubicBezTo>
                  <a:pt x="3205311" y="865774"/>
                  <a:pt x="3197876" y="883699"/>
                  <a:pt x="3182587" y="890649"/>
                </a:cubicBezTo>
                <a:cubicBezTo>
                  <a:pt x="3152871" y="904157"/>
                  <a:pt x="3118551" y="904078"/>
                  <a:pt x="3087584" y="914400"/>
                </a:cubicBezTo>
                <a:cubicBezTo>
                  <a:pt x="3047917" y="927622"/>
                  <a:pt x="3049182" y="928212"/>
                  <a:pt x="3004457" y="938151"/>
                </a:cubicBezTo>
                <a:cubicBezTo>
                  <a:pt x="2984753" y="942530"/>
                  <a:pt x="2964747" y="945487"/>
                  <a:pt x="2945080" y="950026"/>
                </a:cubicBezTo>
                <a:cubicBezTo>
                  <a:pt x="2913274" y="957366"/>
                  <a:pt x="2881045" y="963455"/>
                  <a:pt x="2850078" y="973777"/>
                </a:cubicBezTo>
                <a:lnTo>
                  <a:pt x="2743200" y="1009403"/>
                </a:lnTo>
                <a:lnTo>
                  <a:pt x="2671948" y="1033153"/>
                </a:lnTo>
                <a:cubicBezTo>
                  <a:pt x="2660073" y="1037112"/>
                  <a:pt x="2648669" y="1042971"/>
                  <a:pt x="2636322" y="1045029"/>
                </a:cubicBezTo>
                <a:cubicBezTo>
                  <a:pt x="2612571" y="1048987"/>
                  <a:pt x="2588614" y="1051859"/>
                  <a:pt x="2565070" y="1056904"/>
                </a:cubicBezTo>
                <a:cubicBezTo>
                  <a:pt x="2533152" y="1063743"/>
                  <a:pt x="2502547" y="1077406"/>
                  <a:pt x="2470067" y="1080654"/>
                </a:cubicBezTo>
                <a:cubicBezTo>
                  <a:pt x="2284239" y="1099238"/>
                  <a:pt x="2391027" y="1090194"/>
                  <a:pt x="2149434" y="1104405"/>
                </a:cubicBezTo>
                <a:cubicBezTo>
                  <a:pt x="1921542" y="1132891"/>
                  <a:pt x="2207567" y="1099738"/>
                  <a:pt x="1781298" y="1128156"/>
                </a:cubicBezTo>
                <a:cubicBezTo>
                  <a:pt x="1753370" y="1130018"/>
                  <a:pt x="1726008" y="1137101"/>
                  <a:pt x="1698171" y="1140031"/>
                </a:cubicBezTo>
                <a:cubicBezTo>
                  <a:pt x="1650767" y="1145021"/>
                  <a:pt x="1603168" y="1147948"/>
                  <a:pt x="1555667" y="1151906"/>
                </a:cubicBezTo>
                <a:cubicBezTo>
                  <a:pt x="1355226" y="1141357"/>
                  <a:pt x="1275350" y="1129773"/>
                  <a:pt x="1068779" y="1151906"/>
                </a:cubicBezTo>
                <a:cubicBezTo>
                  <a:pt x="1043886" y="1154573"/>
                  <a:pt x="1022222" y="1171541"/>
                  <a:pt x="997527" y="1175657"/>
                </a:cubicBezTo>
                <a:cubicBezTo>
                  <a:pt x="973776" y="1179615"/>
                  <a:pt x="950221" y="1185011"/>
                  <a:pt x="926275" y="1187532"/>
                </a:cubicBezTo>
                <a:cubicBezTo>
                  <a:pt x="869454" y="1193513"/>
                  <a:pt x="642497" y="1208034"/>
                  <a:pt x="593766" y="1211283"/>
                </a:cubicBezTo>
                <a:lnTo>
                  <a:pt x="534389" y="1223158"/>
                </a:lnTo>
                <a:cubicBezTo>
                  <a:pt x="510699" y="1227465"/>
                  <a:pt x="486748" y="1230312"/>
                  <a:pt x="463137" y="1235034"/>
                </a:cubicBezTo>
                <a:cubicBezTo>
                  <a:pt x="447133" y="1238235"/>
                  <a:pt x="431329" y="1242425"/>
                  <a:pt x="415636" y="1246909"/>
                </a:cubicBezTo>
                <a:cubicBezTo>
                  <a:pt x="362825" y="1261997"/>
                  <a:pt x="394372" y="1258287"/>
                  <a:pt x="332509" y="1270660"/>
                </a:cubicBezTo>
                <a:cubicBezTo>
                  <a:pt x="308898" y="1275382"/>
                  <a:pt x="284762" y="1277312"/>
                  <a:pt x="261257" y="1282535"/>
                </a:cubicBezTo>
                <a:cubicBezTo>
                  <a:pt x="249037" y="1285250"/>
                  <a:pt x="237708" y="1291116"/>
                  <a:pt x="225631" y="1294410"/>
                </a:cubicBezTo>
                <a:cubicBezTo>
                  <a:pt x="194139" y="1302999"/>
                  <a:pt x="162296" y="1310244"/>
                  <a:pt x="130628" y="1318161"/>
                </a:cubicBezTo>
                <a:lnTo>
                  <a:pt x="83127" y="1330036"/>
                </a:lnTo>
                <a:cubicBezTo>
                  <a:pt x="67293" y="1333995"/>
                  <a:pt x="51947" y="1341912"/>
                  <a:pt x="35626" y="1341912"/>
                </a:cubicBezTo>
                <a:lnTo>
                  <a:pt x="0" y="1341912"/>
                </a:lnTo>
              </a:path>
            </a:pathLst>
          </a:custGeom>
          <a:noFill/>
          <a:ln w="38100">
            <a:solidFill>
              <a:srgbClr val="80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72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>
            <a:cxnSpLocks/>
          </p:cNvCxnSpPr>
          <p:nvPr/>
        </p:nvCxnSpPr>
        <p:spPr>
          <a:xfrm flipH="1">
            <a:off x="7718961" y="4203865"/>
            <a:ext cx="1056904" cy="10094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3920107"/>
            <a:ext cx="33048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hope:</a:t>
            </a:r>
          </a:p>
          <a:p>
            <a:r>
              <a:rPr lang="en-US" sz="2400" dirty="0"/>
              <a:t>Fairness-improving</a:t>
            </a:r>
          </a:p>
          <a:p>
            <a:r>
              <a:rPr lang="en-US" sz="2400" dirty="0"/>
              <a:t>methods can expand this</a:t>
            </a:r>
          </a:p>
          <a:p>
            <a:r>
              <a:rPr lang="en-US" sz="2400" dirty="0"/>
              <a:t>frontier by adding new</a:t>
            </a:r>
          </a:p>
          <a:p>
            <a:r>
              <a:rPr lang="en-US" sz="2400" dirty="0"/>
              <a:t>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Precision@k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Disparity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6E6490D-DD46-654E-ABEF-3E047D2AFE79}"/>
              </a:ext>
            </a:extLst>
          </p:cNvPr>
          <p:cNvSpPr/>
          <p:nvPr/>
        </p:nvSpPr>
        <p:spPr>
          <a:xfrm>
            <a:off x="4013860" y="4203865"/>
            <a:ext cx="3740727" cy="1341912"/>
          </a:xfrm>
          <a:custGeom>
            <a:avLst/>
            <a:gdLst>
              <a:gd name="connsiteX0" fmla="*/ 3740727 w 3740727"/>
              <a:gd name="connsiteY0" fmla="*/ 0 h 1341912"/>
              <a:gd name="connsiteX1" fmla="*/ 3705101 w 3740727"/>
              <a:gd name="connsiteY1" fmla="*/ 154379 h 1341912"/>
              <a:gd name="connsiteX2" fmla="*/ 3681350 w 3740727"/>
              <a:gd name="connsiteY2" fmla="*/ 190005 h 1341912"/>
              <a:gd name="connsiteX3" fmla="*/ 3669475 w 3740727"/>
              <a:gd name="connsiteY3" fmla="*/ 225631 h 1341912"/>
              <a:gd name="connsiteX4" fmla="*/ 3657600 w 3740727"/>
              <a:gd name="connsiteY4" fmla="*/ 320634 h 1341912"/>
              <a:gd name="connsiteX5" fmla="*/ 3633849 w 3740727"/>
              <a:gd name="connsiteY5" fmla="*/ 356260 h 1341912"/>
              <a:gd name="connsiteX6" fmla="*/ 3610098 w 3740727"/>
              <a:gd name="connsiteY6" fmla="*/ 427512 h 1341912"/>
              <a:gd name="connsiteX7" fmla="*/ 3598223 w 3740727"/>
              <a:gd name="connsiteY7" fmla="*/ 463138 h 1341912"/>
              <a:gd name="connsiteX8" fmla="*/ 3562597 w 3740727"/>
              <a:gd name="connsiteY8" fmla="*/ 486888 h 1341912"/>
              <a:gd name="connsiteX9" fmla="*/ 3538846 w 3740727"/>
              <a:gd name="connsiteY9" fmla="*/ 522514 h 1341912"/>
              <a:gd name="connsiteX10" fmla="*/ 3503221 w 3740727"/>
              <a:gd name="connsiteY10" fmla="*/ 546265 h 1341912"/>
              <a:gd name="connsiteX11" fmla="*/ 3491345 w 3740727"/>
              <a:gd name="connsiteY11" fmla="*/ 581891 h 1341912"/>
              <a:gd name="connsiteX12" fmla="*/ 3443844 w 3740727"/>
              <a:gd name="connsiteY12" fmla="*/ 653143 h 1341912"/>
              <a:gd name="connsiteX13" fmla="*/ 3420093 w 3740727"/>
              <a:gd name="connsiteY13" fmla="*/ 688769 h 1341912"/>
              <a:gd name="connsiteX14" fmla="*/ 3384467 w 3740727"/>
              <a:gd name="connsiteY14" fmla="*/ 712519 h 1341912"/>
              <a:gd name="connsiteX15" fmla="*/ 3348841 w 3740727"/>
              <a:gd name="connsiteY15" fmla="*/ 748145 h 1341912"/>
              <a:gd name="connsiteX16" fmla="*/ 3277589 w 3740727"/>
              <a:gd name="connsiteY16" fmla="*/ 795647 h 1341912"/>
              <a:gd name="connsiteX17" fmla="*/ 3218213 w 3740727"/>
              <a:gd name="connsiteY17" fmla="*/ 855023 h 1341912"/>
              <a:gd name="connsiteX18" fmla="*/ 3182587 w 3740727"/>
              <a:gd name="connsiteY18" fmla="*/ 890649 h 1341912"/>
              <a:gd name="connsiteX19" fmla="*/ 3087584 w 3740727"/>
              <a:gd name="connsiteY19" fmla="*/ 914400 h 1341912"/>
              <a:gd name="connsiteX20" fmla="*/ 3004457 w 3740727"/>
              <a:gd name="connsiteY20" fmla="*/ 938151 h 1341912"/>
              <a:gd name="connsiteX21" fmla="*/ 2945080 w 3740727"/>
              <a:gd name="connsiteY21" fmla="*/ 950026 h 1341912"/>
              <a:gd name="connsiteX22" fmla="*/ 2850078 w 3740727"/>
              <a:gd name="connsiteY22" fmla="*/ 973777 h 1341912"/>
              <a:gd name="connsiteX23" fmla="*/ 2743200 w 3740727"/>
              <a:gd name="connsiteY23" fmla="*/ 1009403 h 1341912"/>
              <a:gd name="connsiteX24" fmla="*/ 2671948 w 3740727"/>
              <a:gd name="connsiteY24" fmla="*/ 1033153 h 1341912"/>
              <a:gd name="connsiteX25" fmla="*/ 2636322 w 3740727"/>
              <a:gd name="connsiteY25" fmla="*/ 1045029 h 1341912"/>
              <a:gd name="connsiteX26" fmla="*/ 2565070 w 3740727"/>
              <a:gd name="connsiteY26" fmla="*/ 1056904 h 1341912"/>
              <a:gd name="connsiteX27" fmla="*/ 2470067 w 3740727"/>
              <a:gd name="connsiteY27" fmla="*/ 1080654 h 1341912"/>
              <a:gd name="connsiteX28" fmla="*/ 2149434 w 3740727"/>
              <a:gd name="connsiteY28" fmla="*/ 1104405 h 1341912"/>
              <a:gd name="connsiteX29" fmla="*/ 1781298 w 3740727"/>
              <a:gd name="connsiteY29" fmla="*/ 1128156 h 1341912"/>
              <a:gd name="connsiteX30" fmla="*/ 1698171 w 3740727"/>
              <a:gd name="connsiteY30" fmla="*/ 1140031 h 1341912"/>
              <a:gd name="connsiteX31" fmla="*/ 1555667 w 3740727"/>
              <a:gd name="connsiteY31" fmla="*/ 1151906 h 1341912"/>
              <a:gd name="connsiteX32" fmla="*/ 1068779 w 3740727"/>
              <a:gd name="connsiteY32" fmla="*/ 1151906 h 1341912"/>
              <a:gd name="connsiteX33" fmla="*/ 997527 w 3740727"/>
              <a:gd name="connsiteY33" fmla="*/ 1175657 h 1341912"/>
              <a:gd name="connsiteX34" fmla="*/ 926275 w 3740727"/>
              <a:gd name="connsiteY34" fmla="*/ 1187532 h 1341912"/>
              <a:gd name="connsiteX35" fmla="*/ 593766 w 3740727"/>
              <a:gd name="connsiteY35" fmla="*/ 1211283 h 1341912"/>
              <a:gd name="connsiteX36" fmla="*/ 534389 w 3740727"/>
              <a:gd name="connsiteY36" fmla="*/ 1223158 h 1341912"/>
              <a:gd name="connsiteX37" fmla="*/ 463137 w 3740727"/>
              <a:gd name="connsiteY37" fmla="*/ 1235034 h 1341912"/>
              <a:gd name="connsiteX38" fmla="*/ 415636 w 3740727"/>
              <a:gd name="connsiteY38" fmla="*/ 1246909 h 1341912"/>
              <a:gd name="connsiteX39" fmla="*/ 332509 w 3740727"/>
              <a:gd name="connsiteY39" fmla="*/ 1270660 h 1341912"/>
              <a:gd name="connsiteX40" fmla="*/ 261257 w 3740727"/>
              <a:gd name="connsiteY40" fmla="*/ 1282535 h 1341912"/>
              <a:gd name="connsiteX41" fmla="*/ 225631 w 3740727"/>
              <a:gd name="connsiteY41" fmla="*/ 1294410 h 1341912"/>
              <a:gd name="connsiteX42" fmla="*/ 130628 w 3740727"/>
              <a:gd name="connsiteY42" fmla="*/ 1318161 h 1341912"/>
              <a:gd name="connsiteX43" fmla="*/ 83127 w 3740727"/>
              <a:gd name="connsiteY43" fmla="*/ 1330036 h 1341912"/>
              <a:gd name="connsiteX44" fmla="*/ 35626 w 3740727"/>
              <a:gd name="connsiteY44" fmla="*/ 1341912 h 1341912"/>
              <a:gd name="connsiteX45" fmla="*/ 0 w 3740727"/>
              <a:gd name="connsiteY45" fmla="*/ 1341912 h 13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740727" h="1341912">
                <a:moveTo>
                  <a:pt x="3740727" y="0"/>
                </a:moveTo>
                <a:cubicBezTo>
                  <a:pt x="3735252" y="38325"/>
                  <a:pt x="3728812" y="118813"/>
                  <a:pt x="3705101" y="154379"/>
                </a:cubicBezTo>
                <a:lnTo>
                  <a:pt x="3681350" y="190005"/>
                </a:lnTo>
                <a:cubicBezTo>
                  <a:pt x="3677392" y="201880"/>
                  <a:pt x="3671714" y="213315"/>
                  <a:pt x="3669475" y="225631"/>
                </a:cubicBezTo>
                <a:cubicBezTo>
                  <a:pt x="3663766" y="257030"/>
                  <a:pt x="3665997" y="289844"/>
                  <a:pt x="3657600" y="320634"/>
                </a:cubicBezTo>
                <a:cubicBezTo>
                  <a:pt x="3653845" y="334404"/>
                  <a:pt x="3641766" y="344385"/>
                  <a:pt x="3633849" y="356260"/>
                </a:cubicBezTo>
                <a:lnTo>
                  <a:pt x="3610098" y="427512"/>
                </a:lnTo>
                <a:cubicBezTo>
                  <a:pt x="3606140" y="439387"/>
                  <a:pt x="3608638" y="456195"/>
                  <a:pt x="3598223" y="463138"/>
                </a:cubicBezTo>
                <a:lnTo>
                  <a:pt x="3562597" y="486888"/>
                </a:lnTo>
                <a:cubicBezTo>
                  <a:pt x="3554680" y="498763"/>
                  <a:pt x="3548938" y="512422"/>
                  <a:pt x="3538846" y="522514"/>
                </a:cubicBezTo>
                <a:cubicBezTo>
                  <a:pt x="3528754" y="532606"/>
                  <a:pt x="3512137" y="535120"/>
                  <a:pt x="3503221" y="546265"/>
                </a:cubicBezTo>
                <a:cubicBezTo>
                  <a:pt x="3495401" y="556040"/>
                  <a:pt x="3497424" y="570949"/>
                  <a:pt x="3491345" y="581891"/>
                </a:cubicBezTo>
                <a:cubicBezTo>
                  <a:pt x="3477482" y="606844"/>
                  <a:pt x="3459678" y="629392"/>
                  <a:pt x="3443844" y="653143"/>
                </a:cubicBezTo>
                <a:cubicBezTo>
                  <a:pt x="3435927" y="665018"/>
                  <a:pt x="3431968" y="680852"/>
                  <a:pt x="3420093" y="688769"/>
                </a:cubicBezTo>
                <a:cubicBezTo>
                  <a:pt x="3408218" y="696686"/>
                  <a:pt x="3395431" y="703382"/>
                  <a:pt x="3384467" y="712519"/>
                </a:cubicBezTo>
                <a:cubicBezTo>
                  <a:pt x="3371565" y="723270"/>
                  <a:pt x="3362098" y="737834"/>
                  <a:pt x="3348841" y="748145"/>
                </a:cubicBezTo>
                <a:cubicBezTo>
                  <a:pt x="3326309" y="765670"/>
                  <a:pt x="3277589" y="795647"/>
                  <a:pt x="3277589" y="795647"/>
                </a:cubicBezTo>
                <a:cubicBezTo>
                  <a:pt x="3234047" y="860961"/>
                  <a:pt x="3277589" y="805543"/>
                  <a:pt x="3218213" y="855023"/>
                </a:cubicBezTo>
                <a:cubicBezTo>
                  <a:pt x="3205311" y="865774"/>
                  <a:pt x="3197876" y="883699"/>
                  <a:pt x="3182587" y="890649"/>
                </a:cubicBezTo>
                <a:cubicBezTo>
                  <a:pt x="3152871" y="904157"/>
                  <a:pt x="3118551" y="904078"/>
                  <a:pt x="3087584" y="914400"/>
                </a:cubicBezTo>
                <a:cubicBezTo>
                  <a:pt x="3047917" y="927622"/>
                  <a:pt x="3049182" y="928212"/>
                  <a:pt x="3004457" y="938151"/>
                </a:cubicBezTo>
                <a:cubicBezTo>
                  <a:pt x="2984753" y="942530"/>
                  <a:pt x="2964747" y="945487"/>
                  <a:pt x="2945080" y="950026"/>
                </a:cubicBezTo>
                <a:cubicBezTo>
                  <a:pt x="2913274" y="957366"/>
                  <a:pt x="2881045" y="963455"/>
                  <a:pt x="2850078" y="973777"/>
                </a:cubicBezTo>
                <a:lnTo>
                  <a:pt x="2743200" y="1009403"/>
                </a:lnTo>
                <a:lnTo>
                  <a:pt x="2671948" y="1033153"/>
                </a:lnTo>
                <a:cubicBezTo>
                  <a:pt x="2660073" y="1037112"/>
                  <a:pt x="2648669" y="1042971"/>
                  <a:pt x="2636322" y="1045029"/>
                </a:cubicBezTo>
                <a:cubicBezTo>
                  <a:pt x="2612571" y="1048987"/>
                  <a:pt x="2588614" y="1051859"/>
                  <a:pt x="2565070" y="1056904"/>
                </a:cubicBezTo>
                <a:cubicBezTo>
                  <a:pt x="2533152" y="1063743"/>
                  <a:pt x="2502547" y="1077406"/>
                  <a:pt x="2470067" y="1080654"/>
                </a:cubicBezTo>
                <a:cubicBezTo>
                  <a:pt x="2284239" y="1099238"/>
                  <a:pt x="2391027" y="1090194"/>
                  <a:pt x="2149434" y="1104405"/>
                </a:cubicBezTo>
                <a:cubicBezTo>
                  <a:pt x="1921542" y="1132891"/>
                  <a:pt x="2207567" y="1099738"/>
                  <a:pt x="1781298" y="1128156"/>
                </a:cubicBezTo>
                <a:cubicBezTo>
                  <a:pt x="1753370" y="1130018"/>
                  <a:pt x="1726008" y="1137101"/>
                  <a:pt x="1698171" y="1140031"/>
                </a:cubicBezTo>
                <a:cubicBezTo>
                  <a:pt x="1650767" y="1145021"/>
                  <a:pt x="1603168" y="1147948"/>
                  <a:pt x="1555667" y="1151906"/>
                </a:cubicBezTo>
                <a:cubicBezTo>
                  <a:pt x="1355226" y="1141357"/>
                  <a:pt x="1275350" y="1129773"/>
                  <a:pt x="1068779" y="1151906"/>
                </a:cubicBezTo>
                <a:cubicBezTo>
                  <a:pt x="1043886" y="1154573"/>
                  <a:pt x="1022222" y="1171541"/>
                  <a:pt x="997527" y="1175657"/>
                </a:cubicBezTo>
                <a:cubicBezTo>
                  <a:pt x="973776" y="1179615"/>
                  <a:pt x="950221" y="1185011"/>
                  <a:pt x="926275" y="1187532"/>
                </a:cubicBezTo>
                <a:cubicBezTo>
                  <a:pt x="869454" y="1193513"/>
                  <a:pt x="642497" y="1208034"/>
                  <a:pt x="593766" y="1211283"/>
                </a:cubicBezTo>
                <a:lnTo>
                  <a:pt x="534389" y="1223158"/>
                </a:lnTo>
                <a:cubicBezTo>
                  <a:pt x="510699" y="1227465"/>
                  <a:pt x="486748" y="1230312"/>
                  <a:pt x="463137" y="1235034"/>
                </a:cubicBezTo>
                <a:cubicBezTo>
                  <a:pt x="447133" y="1238235"/>
                  <a:pt x="431329" y="1242425"/>
                  <a:pt x="415636" y="1246909"/>
                </a:cubicBezTo>
                <a:cubicBezTo>
                  <a:pt x="362825" y="1261997"/>
                  <a:pt x="394372" y="1258287"/>
                  <a:pt x="332509" y="1270660"/>
                </a:cubicBezTo>
                <a:cubicBezTo>
                  <a:pt x="308898" y="1275382"/>
                  <a:pt x="284762" y="1277312"/>
                  <a:pt x="261257" y="1282535"/>
                </a:cubicBezTo>
                <a:cubicBezTo>
                  <a:pt x="249037" y="1285250"/>
                  <a:pt x="237708" y="1291116"/>
                  <a:pt x="225631" y="1294410"/>
                </a:cubicBezTo>
                <a:cubicBezTo>
                  <a:pt x="194139" y="1302999"/>
                  <a:pt x="162296" y="1310244"/>
                  <a:pt x="130628" y="1318161"/>
                </a:cubicBezTo>
                <a:lnTo>
                  <a:pt x="83127" y="1330036"/>
                </a:lnTo>
                <a:cubicBezTo>
                  <a:pt x="67293" y="1333995"/>
                  <a:pt x="51947" y="1341912"/>
                  <a:pt x="35626" y="1341912"/>
                </a:cubicBezTo>
                <a:lnTo>
                  <a:pt x="0" y="1341912"/>
                </a:lnTo>
              </a:path>
            </a:pathLst>
          </a:custGeom>
          <a:noFill/>
          <a:ln w="38100">
            <a:solidFill>
              <a:srgbClr val="80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4D64D4-9D4E-0341-890E-56860177543E}"/>
              </a:ext>
            </a:extLst>
          </p:cNvPr>
          <p:cNvSpPr/>
          <p:nvPr/>
        </p:nvSpPr>
        <p:spPr>
          <a:xfrm>
            <a:off x="7635834" y="5213269"/>
            <a:ext cx="83127" cy="8312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52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/>
          <p:nvPr/>
        </p:nvSpPr>
        <p:spPr>
          <a:xfrm>
            <a:off x="588579" y="1205187"/>
            <a:ext cx="3384571" cy="5221207"/>
          </a:xfrm>
          <a:prstGeom prst="rect">
            <a:avLst/>
          </a:prstGeom>
          <a:solidFill>
            <a:srgbClr val="797979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3200" b="1" dirty="0">
                <a:solidFill>
                  <a:srgbClr val="FFFFFF"/>
                </a:solidFill>
              </a:rPr>
              <a:t>Designing for Efficiency</a:t>
            </a:r>
            <a:endParaRPr sz="3200" b="1" dirty="0">
              <a:solidFill>
                <a:srgbClr val="FFFFFF"/>
              </a:solidFill>
            </a:endParaRPr>
          </a:p>
          <a:p>
            <a:pPr algn="ctr">
              <a:lnSpc>
                <a:spcPct val="114000"/>
              </a:lnSpc>
              <a:spcBef>
                <a:spcPts val="667"/>
              </a:spcBef>
            </a:pPr>
            <a:br>
              <a:rPr lang="en" sz="3200" dirty="0">
                <a:solidFill>
                  <a:srgbClr val="FFFFFF"/>
                </a:solidFill>
              </a:rPr>
            </a:br>
            <a:r>
              <a:rPr lang="en" sz="4000" dirty="0">
                <a:solidFill>
                  <a:srgbClr val="FFFFFF"/>
                </a:solidFill>
              </a:rPr>
              <a:t>72.7% Efficient</a:t>
            </a:r>
            <a:endParaRPr sz="4000" dirty="0">
              <a:solidFill>
                <a:srgbClr val="FFFFFF"/>
              </a:solidFill>
            </a:endParaRPr>
          </a:p>
          <a:p>
            <a:pPr algn="ctr">
              <a:lnSpc>
                <a:spcPct val="114000"/>
              </a:lnSpc>
              <a:spcBef>
                <a:spcPts val="667"/>
              </a:spcBef>
            </a:pPr>
            <a:endParaRPr sz="2400" dirty="0">
              <a:solidFill>
                <a:srgbClr val="FFFFFF"/>
              </a:solidFill>
            </a:endParaRPr>
          </a:p>
          <a:p>
            <a:pPr algn="ctr">
              <a:lnSpc>
                <a:spcPct val="114000"/>
              </a:lnSpc>
              <a:spcBef>
                <a:spcPts val="667"/>
              </a:spcBef>
            </a:pPr>
            <a:endParaRPr sz="1867" dirty="0">
              <a:solidFill>
                <a:srgbClr val="FFFFFF"/>
              </a:solidFill>
            </a:endParaRPr>
          </a:p>
          <a:p>
            <a:pPr algn="ctr">
              <a:lnSpc>
                <a:spcPct val="114000"/>
              </a:lnSpc>
              <a:spcBef>
                <a:spcPts val="667"/>
              </a:spcBef>
            </a:pPr>
            <a:endParaRPr sz="2133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C48AE-A7D0-F443-ACF7-0AA41D55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33" y="3965900"/>
            <a:ext cx="3250172" cy="1968984"/>
          </a:xfrm>
          <a:prstGeom prst="rect">
            <a:avLst/>
          </a:prstGeom>
        </p:spPr>
      </p:pic>
      <p:sp>
        <p:nvSpPr>
          <p:cNvPr id="292" name="Google Shape;292;p28"/>
          <p:cNvSpPr txBox="1"/>
          <p:nvPr/>
        </p:nvSpPr>
        <p:spPr>
          <a:xfrm>
            <a:off x="4416645" y="1205188"/>
            <a:ext cx="3492201" cy="5221209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3200" b="1" dirty="0">
                <a:solidFill>
                  <a:srgbClr val="FFFFFF"/>
                </a:solidFill>
              </a:rPr>
              <a:t>Equality</a:t>
            </a:r>
            <a:endParaRPr sz="2133" dirty="0">
              <a:solidFill>
                <a:srgbClr val="FFFFFF"/>
              </a:solidFill>
            </a:endParaRPr>
          </a:p>
          <a:p>
            <a:pPr algn="ctr">
              <a:lnSpc>
                <a:spcPct val="114000"/>
              </a:lnSpc>
              <a:spcBef>
                <a:spcPts val="667"/>
              </a:spcBef>
            </a:pPr>
            <a:endParaRPr sz="2133" dirty="0">
              <a:solidFill>
                <a:srgbClr val="FFFFFF"/>
              </a:solidFill>
            </a:endParaRPr>
          </a:p>
          <a:p>
            <a:pPr algn="ctr">
              <a:lnSpc>
                <a:spcPct val="114000"/>
              </a:lnSpc>
              <a:spcBef>
                <a:spcPts val="667"/>
              </a:spcBef>
            </a:pPr>
            <a:r>
              <a:rPr lang="en-US" sz="2133" dirty="0">
                <a:solidFill>
                  <a:srgbClr val="FFFFFF"/>
                </a:solidFill>
              </a:rPr>
              <a:t>Additional Cost</a:t>
            </a:r>
            <a:r>
              <a:rPr lang="en-US" sz="4000" dirty="0">
                <a:solidFill>
                  <a:srgbClr val="FFFFFF"/>
                </a:solidFill>
              </a:rPr>
              <a:t>: 2%</a:t>
            </a:r>
            <a:endParaRPr sz="2400" dirty="0">
              <a:solidFill>
                <a:srgbClr val="FFFFFF"/>
              </a:solidFill>
            </a:endParaRPr>
          </a:p>
          <a:p>
            <a:pPr algn="ctr">
              <a:lnSpc>
                <a:spcPct val="114000"/>
              </a:lnSpc>
              <a:spcBef>
                <a:spcPts val="667"/>
              </a:spcBef>
            </a:pPr>
            <a:endParaRPr sz="1867" dirty="0">
              <a:solidFill>
                <a:srgbClr val="FFFFFF"/>
              </a:solidFill>
            </a:endParaRPr>
          </a:p>
          <a:p>
            <a:pPr algn="ctr">
              <a:lnSpc>
                <a:spcPct val="114000"/>
              </a:lnSpc>
              <a:spcBef>
                <a:spcPts val="667"/>
              </a:spcBef>
            </a:pPr>
            <a:endParaRPr sz="2133" dirty="0">
              <a:solidFill>
                <a:srgbClr val="FFFFFF"/>
              </a:solidFill>
            </a:endParaRPr>
          </a:p>
          <a:p>
            <a:pPr algn="ctr">
              <a:lnSpc>
                <a:spcPct val="114000"/>
              </a:lnSpc>
              <a:spcBef>
                <a:spcPts val="667"/>
              </a:spcBef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61C04-3A9E-5649-9ED0-E1EFA739F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29" r="4016"/>
          <a:stretch/>
        </p:blipFill>
        <p:spPr>
          <a:xfrm>
            <a:off x="4544106" y="3965904"/>
            <a:ext cx="3230967" cy="1990889"/>
          </a:xfrm>
          <a:prstGeom prst="rect">
            <a:avLst/>
          </a:prstGeom>
        </p:spPr>
      </p:pic>
      <p:sp>
        <p:nvSpPr>
          <p:cNvPr id="293" name="Google Shape;293;p28"/>
          <p:cNvSpPr txBox="1"/>
          <p:nvPr/>
        </p:nvSpPr>
        <p:spPr>
          <a:xfrm>
            <a:off x="8221249" y="1191172"/>
            <a:ext cx="3492201" cy="5207195"/>
          </a:xfrm>
          <a:prstGeom prst="rect">
            <a:avLst/>
          </a:prstGeom>
          <a:solidFill>
            <a:srgbClr val="4682B4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3200" b="1" dirty="0">
                <a:solidFill>
                  <a:srgbClr val="FFFFFF"/>
                </a:solidFill>
              </a:rPr>
              <a:t>Equity</a:t>
            </a:r>
            <a:endParaRPr sz="2133" dirty="0">
              <a:solidFill>
                <a:srgbClr val="FFFFFF"/>
              </a:solidFill>
            </a:endParaRPr>
          </a:p>
          <a:p>
            <a:pPr algn="ctr">
              <a:lnSpc>
                <a:spcPct val="114000"/>
              </a:lnSpc>
              <a:spcBef>
                <a:spcPts val="667"/>
              </a:spcBef>
            </a:pPr>
            <a:endParaRPr sz="2133" dirty="0">
              <a:solidFill>
                <a:srgbClr val="FFFFFF"/>
              </a:solidFill>
            </a:endParaRPr>
          </a:p>
          <a:p>
            <a:pPr algn="ctr">
              <a:lnSpc>
                <a:spcPct val="114000"/>
              </a:lnSpc>
              <a:spcBef>
                <a:spcPts val="667"/>
              </a:spcBef>
            </a:pPr>
            <a:r>
              <a:rPr lang="en-US" sz="2133" dirty="0">
                <a:solidFill>
                  <a:srgbClr val="FFFFFF"/>
                </a:solidFill>
              </a:rPr>
              <a:t>Additional Cost</a:t>
            </a:r>
            <a:r>
              <a:rPr lang="en-US" sz="4000" dirty="0">
                <a:solidFill>
                  <a:srgbClr val="FFFFFF"/>
                </a:solidFill>
              </a:rPr>
              <a:t>: 2%</a:t>
            </a:r>
            <a:endParaRPr sz="1867" dirty="0">
              <a:solidFill>
                <a:srgbClr val="FFFFFF"/>
              </a:solidFill>
            </a:endParaRPr>
          </a:p>
          <a:p>
            <a:pPr algn="ctr">
              <a:lnSpc>
                <a:spcPct val="114000"/>
              </a:lnSpc>
              <a:spcBef>
                <a:spcPts val="667"/>
              </a:spcBef>
            </a:pPr>
            <a:endParaRPr sz="2133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79C156-8E1E-6C48-939D-C3002C5C5C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23" r="1293"/>
          <a:stretch/>
        </p:blipFill>
        <p:spPr>
          <a:xfrm>
            <a:off x="8306579" y="3976855"/>
            <a:ext cx="3296843" cy="19689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DF5404B-02FE-9B48-95F6-3A182D49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Menu</a:t>
            </a:r>
          </a:p>
        </p:txBody>
      </p:sp>
    </p:spTree>
    <p:extLst>
      <p:ext uri="{BB962C8B-B14F-4D97-AF65-F5344CB8AC3E}">
        <p14:creationId xmlns:p14="http://schemas.microsoft.com/office/powerpoint/2010/main" val="17711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animBg="1"/>
      <p:bldP spid="292" grpId="0" animBg="1"/>
      <p:bldP spid="29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" y="86563"/>
            <a:ext cx="12007515" cy="763500"/>
          </a:xfrm>
        </p:spPr>
        <p:txBody>
          <a:bodyPr/>
          <a:lstStyle/>
          <a:p>
            <a:r>
              <a:rPr lang="en-US" dirty="0"/>
              <a:t>Calculating Fairness Metrics for Your Models: </a:t>
            </a:r>
            <a:r>
              <a:rPr lang="en-US" dirty="0" err="1"/>
              <a:t>aequitas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Triage can calculate various fairness metrics and disparities automatically for you using the </a:t>
            </a:r>
            <a:r>
              <a:rPr lang="en-US" dirty="0" err="1">
                <a:solidFill>
                  <a:srgbClr val="9411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aequitas</a:t>
            </a:r>
            <a:r>
              <a:rPr lang="en-US" dirty="0"/>
              <a:t> bias audit tool</a:t>
            </a:r>
            <a:br>
              <a:rPr lang="en-US" dirty="0"/>
            </a:br>
            <a:endParaRPr lang="en-US" dirty="0"/>
          </a:p>
          <a:p>
            <a:r>
              <a:rPr lang="en-US" dirty="0"/>
              <a:t>Specify a </a:t>
            </a:r>
            <a:r>
              <a:rPr lang="en-US" dirty="0" err="1">
                <a:solidFill>
                  <a:srgbClr val="9411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bias_audit_config</a:t>
            </a:r>
            <a:r>
              <a:rPr lang="en-US" dirty="0"/>
              <a:t> in your triage config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Re-run your models using </a:t>
            </a:r>
            <a:r>
              <a:rPr lang="en-US" dirty="0">
                <a:solidFill>
                  <a:srgbClr val="9411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replace=False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Results can be found in </a:t>
            </a:r>
            <a:r>
              <a:rPr lang="en-US" dirty="0" err="1">
                <a:solidFill>
                  <a:srgbClr val="9411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test_results.aequitas</a:t>
            </a:r>
            <a:endParaRPr lang="en-US" dirty="0">
              <a:solidFill>
                <a:srgbClr val="9411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74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b="1" dirty="0"/>
              <a:t>This week:</a:t>
            </a:r>
            <a:endParaRPr lang="en-US" dirty="0"/>
          </a:p>
          <a:p>
            <a:r>
              <a:rPr lang="en-US" dirty="0"/>
              <a:t>project check-ins on Wednesday/Thursday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b="1" dirty="0"/>
              <a:t>Coming up next week:</a:t>
            </a:r>
          </a:p>
          <a:p>
            <a:r>
              <a:rPr lang="en-US" dirty="0"/>
              <a:t>Tuesday: update assignment – bias and fairness</a:t>
            </a:r>
          </a:p>
          <a:p>
            <a:r>
              <a:rPr lang="en-US" dirty="0">
                <a:solidFill>
                  <a:srgbClr val="C00000"/>
                </a:solidFill>
              </a:rPr>
              <a:t>Project presentations on Thursday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77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" y="86563"/>
            <a:ext cx="12007515" cy="763500"/>
          </a:xfrm>
        </p:spPr>
        <p:txBody>
          <a:bodyPr/>
          <a:lstStyle/>
          <a:p>
            <a:r>
              <a:rPr lang="en-US" dirty="0"/>
              <a:t>Calculating Fairness Metrics for Your Models: </a:t>
            </a:r>
            <a:r>
              <a:rPr lang="en-US" dirty="0" err="1"/>
              <a:t>aequitas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2C1E8-5740-B344-8267-BEFBC49A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905" y="1123051"/>
            <a:ext cx="6676190" cy="547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5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" y="86563"/>
            <a:ext cx="12007515" cy="763500"/>
          </a:xfrm>
        </p:spPr>
        <p:txBody>
          <a:bodyPr/>
          <a:lstStyle/>
          <a:p>
            <a:r>
              <a:rPr lang="en-US" dirty="0"/>
              <a:t>Calculating Fairness Metrics for Your Models: </a:t>
            </a:r>
            <a:r>
              <a:rPr lang="en-US" dirty="0" err="1"/>
              <a:t>aequitas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10572F-49DC-9744-B014-5DDEDA5C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095500"/>
            <a:ext cx="11480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9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A49825-0A06-404B-943E-37651E1B1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07" y="1200032"/>
            <a:ext cx="11666363" cy="3512013"/>
          </a:xfrm>
        </p:spPr>
        <p:txBody>
          <a:bodyPr/>
          <a:lstStyle/>
          <a:p>
            <a:r>
              <a:rPr lang="en-US" sz="1867" dirty="0"/>
              <a:t>There is always a tradeoff between fairness and accuracy</a:t>
            </a:r>
          </a:p>
          <a:p>
            <a:endParaRPr lang="en-US" sz="1867" dirty="0"/>
          </a:p>
          <a:p>
            <a:r>
              <a:rPr lang="en-US" sz="1867" dirty="0"/>
              <a:t>I have to satisfy all measures of bias in order to be fair</a:t>
            </a:r>
          </a:p>
          <a:p>
            <a:endParaRPr lang="en-US" sz="1867" dirty="0"/>
          </a:p>
          <a:p>
            <a:r>
              <a:rPr lang="en-US" sz="1867" dirty="0"/>
              <a:t>I have to eliminate all bias in order to use/deploy an ML system</a:t>
            </a:r>
          </a:p>
          <a:p>
            <a:endParaRPr lang="en-US" sz="1867" dirty="0"/>
          </a:p>
          <a:p>
            <a:r>
              <a:rPr lang="en-US" sz="1867" dirty="0"/>
              <a:t>Not using race in my models makes by models not racist</a:t>
            </a:r>
          </a:p>
          <a:p>
            <a:endParaRPr lang="en-US" sz="1867" dirty="0"/>
          </a:p>
          <a:p>
            <a:r>
              <a:rPr lang="en-US" sz="1867" dirty="0"/>
              <a:t>Using race in my models makes my models racist</a:t>
            </a:r>
          </a:p>
          <a:p>
            <a:endParaRPr lang="en-US" sz="1867" dirty="0"/>
          </a:p>
          <a:p>
            <a:r>
              <a:rPr lang="en-US" sz="1867" dirty="0"/>
              <a:t>A fair ML model = Fair and equitable outcomes</a:t>
            </a:r>
          </a:p>
          <a:p>
            <a:endParaRPr lang="en-US" sz="1867" dirty="0"/>
          </a:p>
          <a:p>
            <a:r>
              <a:rPr lang="en-US" sz="1867" dirty="0"/>
              <a:t>Bias comes from and can be fixed by “fixing” the data</a:t>
            </a:r>
          </a:p>
          <a:p>
            <a:endParaRPr lang="en-US" sz="1867" dirty="0"/>
          </a:p>
          <a:p>
            <a:r>
              <a:rPr lang="en-US" sz="1867" dirty="0"/>
              <a:t>Bias reduction methods actually reduce bias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3E8319-8487-B24C-B8ED-E0E0F68C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common practitioner perceptions</a:t>
            </a:r>
          </a:p>
        </p:txBody>
      </p:sp>
    </p:spTree>
    <p:extLst>
      <p:ext uri="{BB962C8B-B14F-4D97-AF65-F5344CB8AC3E}">
        <p14:creationId xmlns:p14="http://schemas.microsoft.com/office/powerpoint/2010/main" val="326386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702-ED77-884E-88F7-92D73313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1BAD4-F7FB-1D48-9D37-2273592A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should be working on with your team this week (and next week)</a:t>
            </a:r>
          </a:p>
          <a:p>
            <a:pPr lvl="1"/>
            <a:r>
              <a:rPr lang="en-US" dirty="0"/>
              <a:t>Finalize model grid/runs</a:t>
            </a:r>
          </a:p>
          <a:p>
            <a:pPr lvl="1"/>
            <a:r>
              <a:rPr lang="en-US" dirty="0"/>
              <a:t>Review entire pipeline – sanity checks and completeness (cohort, labels, features, grid, etc.)</a:t>
            </a:r>
          </a:p>
          <a:p>
            <a:pPr lvl="1"/>
            <a:r>
              <a:rPr lang="en-US" dirty="0"/>
              <a:t>Model fairness metrics and evaluation</a:t>
            </a:r>
          </a:p>
          <a:p>
            <a:pPr lvl="1"/>
            <a:r>
              <a:rPr lang="en-US" dirty="0"/>
              <a:t>Review what’s needed for final presentation and report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4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3224587" y="2534144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0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C0D54-0B18-6E49-BE26-E4BF7A51BAF3}"/>
              </a:ext>
            </a:extLst>
          </p:cNvPr>
          <p:cNvGraphicFramePr/>
          <p:nvPr/>
        </p:nvGraphicFramePr>
        <p:xfrm>
          <a:off x="0" y="859537"/>
          <a:ext cx="12192000" cy="530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0199F36-82BD-C781-CC20-68279DC2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focus should not just be on making the ML model fair but rather on </a:t>
            </a:r>
            <a:r>
              <a:rPr lang="en-US" b="1" dirty="0">
                <a:solidFill>
                  <a:schemeClr val="bg1"/>
                </a:solidFill>
              </a:rPr>
              <a:t>making the overall system and outcomes fair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04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Translating policy goals to fairness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63C0A7-081E-3D4F-B1C8-1DEEE109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" y="1116762"/>
            <a:ext cx="12192000" cy="56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4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Is the fairness tree “the answer”?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563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Is the fairness tree “the answer”?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No… but it’s intended as a starting point to help guide a conversation between ML experts, policy makers, and those affected by the decisions.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Ultimately, the choice of fairness metric(s) is highly dependent on context and stakeholder values.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84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ML Fairness Workflow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5CD6B6D-3942-8B47-AFCC-30F7DAA5E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3875"/>
            <a:ext cx="12192000" cy="326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90388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ayid class uchica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aia-porto-ghani-2018" id="{82BABE80-AE8E-FF4E-85C0-B54C44AB8DF2}" vid="{E9C63820-0DC0-E74F-8230-5D2113CC26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</TotalTime>
  <Words>633</Words>
  <Application>Microsoft Macintosh PowerPoint</Application>
  <PresentationFormat>Widescreen</PresentationFormat>
  <Paragraphs>141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Simple Light</vt:lpstr>
      <vt:lpstr>rayid class uchicago</vt:lpstr>
      <vt:lpstr>PowerPoint Presentation</vt:lpstr>
      <vt:lpstr>Reminders</vt:lpstr>
      <vt:lpstr>Plan for the week</vt:lpstr>
      <vt:lpstr>PowerPoint Presentation</vt:lpstr>
      <vt:lpstr>The focus should not just be on making the ML model fair but rather on making the overall system and outcomes fair</vt:lpstr>
      <vt:lpstr>Translating policy goals to fairness metrics</vt:lpstr>
      <vt:lpstr>PowerPoint Presentation</vt:lpstr>
      <vt:lpstr>PowerPoint Presentation</vt:lpstr>
      <vt:lpstr>ML Fairness Workflow</vt:lpstr>
      <vt:lpstr>How can we reduce bias in ML models?</vt:lpstr>
      <vt:lpstr>How can we reduce bias in ML models?</vt:lpstr>
      <vt:lpstr>Exploring Trade-Offs</vt:lpstr>
      <vt:lpstr>Exploring Trade-Offs</vt:lpstr>
      <vt:lpstr>Exploring Trade-Offs</vt:lpstr>
      <vt:lpstr>Exploring Trade-Offs</vt:lpstr>
      <vt:lpstr>Exploring Trade-Offs</vt:lpstr>
      <vt:lpstr>Exploring Trade-Offs</vt:lpstr>
      <vt:lpstr>Policy Menu</vt:lpstr>
      <vt:lpstr>Calculating Fairness Metrics for Your Models: aequitas</vt:lpstr>
      <vt:lpstr>Calculating Fairness Metrics for Your Models: aequitas</vt:lpstr>
      <vt:lpstr>Calculating Fairness Metrics for Your Models: aequitas</vt:lpstr>
      <vt:lpstr>Some common practitioner perceptions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70</cp:revision>
  <dcterms:created xsi:type="dcterms:W3CDTF">2020-01-14T19:43:43Z</dcterms:created>
  <dcterms:modified xsi:type="dcterms:W3CDTF">2023-11-29T01:14:57Z</dcterms:modified>
</cp:coreProperties>
</file>